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71" r:id="rId9"/>
    <p:sldId id="263" r:id="rId10"/>
    <p:sldId id="264" r:id="rId11"/>
    <p:sldId id="265" r:id="rId12"/>
    <p:sldId id="274" r:id="rId13"/>
    <p:sldId id="266" r:id="rId14"/>
    <p:sldId id="267" r:id="rId15"/>
    <p:sldId id="268" r:id="rId16"/>
    <p:sldId id="269" r:id="rId17"/>
    <p:sldId id="270" r:id="rId18"/>
    <p:sldId id="273" r:id="rId19"/>
    <p:sldId id="272" r:id="rId20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321" y="980537"/>
            <a:ext cx="8295840" cy="1295864"/>
          </a:xfrm>
        </p:spPr>
        <p:txBody>
          <a:bodyPr bIns="0"/>
          <a:lstStyle>
            <a:lvl1pPr algn="ctr">
              <a:defRPr sz="2325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  <a:endParaRPr lang="de-DE" altLang="ja-JP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2321" y="2492381"/>
            <a:ext cx="8295840" cy="1297303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  <a:endParaRPr lang="de-DE" altLang="ja-JP" noProof="0" smtClean="0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0240" y="6597389"/>
            <a:ext cx="2041920" cy="260613"/>
          </a:xfrm>
        </p:spPr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2678400" y="6597389"/>
            <a:ext cx="4245120" cy="260613"/>
          </a:xfrm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20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5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04001" y="0"/>
            <a:ext cx="2232000" cy="645340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8001" y="0"/>
            <a:ext cx="6557760" cy="645340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25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5000" indent="-269257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54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880" y="4407380"/>
            <a:ext cx="7771680" cy="1362097"/>
          </a:xfrm>
        </p:spPr>
        <p:txBody>
          <a:bodyPr anchor="t"/>
          <a:lstStyle>
            <a:lvl1pPr algn="l">
              <a:defRPr sz="285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880" y="2907056"/>
            <a:ext cx="7771680" cy="1500322"/>
          </a:xfrm>
        </p:spPr>
        <p:txBody>
          <a:bodyPr anchor="b"/>
          <a:lstStyle>
            <a:lvl1pPr marL="0" indent="0">
              <a:buNone/>
              <a:defRPr sz="1425"/>
            </a:lvl1pPr>
            <a:lvl2pPr marL="325823" indent="0">
              <a:buNone/>
              <a:defRPr sz="1275"/>
            </a:lvl2pPr>
            <a:lvl3pPr marL="651647" indent="0">
              <a:buNone/>
              <a:defRPr sz="1125"/>
            </a:lvl3pPr>
            <a:lvl4pPr marL="977471" indent="0">
              <a:buNone/>
              <a:defRPr sz="975"/>
            </a:lvl4pPr>
            <a:lvl5pPr marL="1303295" indent="0">
              <a:buNone/>
              <a:defRPr sz="975"/>
            </a:lvl5pPr>
            <a:lvl6pPr marL="1629118" indent="0">
              <a:buNone/>
              <a:defRPr sz="975"/>
            </a:lvl6pPr>
            <a:lvl7pPr marL="1954942" indent="0">
              <a:buNone/>
              <a:defRPr sz="975"/>
            </a:lvl7pPr>
            <a:lvl8pPr marL="2280765" indent="0">
              <a:buNone/>
              <a:defRPr sz="975"/>
            </a:lvl8pPr>
            <a:lvl9pPr marL="2606589" indent="0">
              <a:buNone/>
              <a:defRPr sz="9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22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8000" y="980540"/>
            <a:ext cx="4394880" cy="5472865"/>
          </a:xfrm>
        </p:spPr>
        <p:txBody>
          <a:bodyPr/>
          <a:lstStyle>
            <a:lvl1pPr marL="405000" indent="-269257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 sz="2025"/>
            </a:lvl1pPr>
            <a:lvl2pPr>
              <a:defRPr sz="1725"/>
            </a:lvl2pPr>
            <a:lvl3pPr>
              <a:defRPr sz="1425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1120" y="980540"/>
            <a:ext cx="4394880" cy="5472865"/>
          </a:xfrm>
        </p:spPr>
        <p:txBody>
          <a:bodyPr/>
          <a:lstStyle>
            <a:lvl1pPr marL="405000" indent="-269257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 sz="2025"/>
            </a:lvl1pPr>
            <a:lvl2pPr>
              <a:defRPr sz="1725"/>
            </a:lvl2pPr>
            <a:lvl3pPr>
              <a:defRPr sz="1425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920" y="1128481"/>
            <a:ext cx="4039200" cy="639293"/>
          </a:xfrm>
        </p:spPr>
        <p:txBody>
          <a:bodyPr anchor="b"/>
          <a:lstStyle>
            <a:lvl1pPr marL="0" indent="0">
              <a:buNone/>
              <a:defRPr sz="1725" b="1"/>
            </a:lvl1pPr>
            <a:lvl2pPr marL="325823" indent="0">
              <a:buNone/>
              <a:defRPr sz="1425" b="1"/>
            </a:lvl2pPr>
            <a:lvl3pPr marL="651647" indent="0">
              <a:buNone/>
              <a:defRPr sz="1275" b="1"/>
            </a:lvl3pPr>
            <a:lvl4pPr marL="977471" indent="0">
              <a:buNone/>
              <a:defRPr sz="1125" b="1"/>
            </a:lvl4pPr>
            <a:lvl5pPr marL="1303295" indent="0">
              <a:buNone/>
              <a:defRPr sz="1125" b="1"/>
            </a:lvl5pPr>
            <a:lvl6pPr marL="1629118" indent="0">
              <a:buNone/>
              <a:defRPr sz="1125" b="1"/>
            </a:lvl6pPr>
            <a:lvl7pPr marL="1954942" indent="0">
              <a:buNone/>
              <a:defRPr sz="1125" b="1"/>
            </a:lvl7pPr>
            <a:lvl8pPr marL="2280765" indent="0">
              <a:buNone/>
              <a:defRPr sz="1125" b="1"/>
            </a:lvl8pPr>
            <a:lvl9pPr marL="2606589" indent="0">
              <a:buNone/>
              <a:defRPr sz="112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920" y="1767774"/>
            <a:ext cx="4039200" cy="4556827"/>
          </a:xfrm>
        </p:spPr>
        <p:txBody>
          <a:bodyPr/>
          <a:lstStyle>
            <a:lvl1pPr marL="405000" indent="-269257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 sz="1725"/>
            </a:lvl1pPr>
            <a:lvl2pPr>
              <a:defRPr sz="1425"/>
            </a:lvl2pPr>
            <a:lvl3pPr>
              <a:defRPr sz="1275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441" y="1128481"/>
            <a:ext cx="4042080" cy="639293"/>
          </a:xfrm>
        </p:spPr>
        <p:txBody>
          <a:bodyPr anchor="b"/>
          <a:lstStyle>
            <a:lvl1pPr marL="0" indent="0">
              <a:buNone/>
              <a:defRPr sz="1725" b="1"/>
            </a:lvl1pPr>
            <a:lvl2pPr marL="325823" indent="0">
              <a:buNone/>
              <a:defRPr sz="1425" b="1"/>
            </a:lvl2pPr>
            <a:lvl3pPr marL="651647" indent="0">
              <a:buNone/>
              <a:defRPr sz="1275" b="1"/>
            </a:lvl3pPr>
            <a:lvl4pPr marL="977471" indent="0">
              <a:buNone/>
              <a:defRPr sz="1125" b="1"/>
            </a:lvl4pPr>
            <a:lvl5pPr marL="1303295" indent="0">
              <a:buNone/>
              <a:defRPr sz="1125" b="1"/>
            </a:lvl5pPr>
            <a:lvl6pPr marL="1629118" indent="0">
              <a:buNone/>
              <a:defRPr sz="1125" b="1"/>
            </a:lvl6pPr>
            <a:lvl7pPr marL="1954942" indent="0">
              <a:buNone/>
              <a:defRPr sz="1125" b="1"/>
            </a:lvl7pPr>
            <a:lvl8pPr marL="2280765" indent="0">
              <a:buNone/>
              <a:defRPr sz="1125" b="1"/>
            </a:lvl8pPr>
            <a:lvl9pPr marL="2606589" indent="0">
              <a:buNone/>
              <a:defRPr sz="112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441" y="1767774"/>
            <a:ext cx="4042080" cy="4556827"/>
          </a:xfrm>
        </p:spPr>
        <p:txBody>
          <a:bodyPr/>
          <a:lstStyle>
            <a:lvl1pPr marL="405000" indent="-269257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 sz="1725"/>
            </a:lvl1pPr>
            <a:lvl2pPr>
              <a:defRPr sz="1425"/>
            </a:lvl2pPr>
            <a:lvl3pPr>
              <a:defRPr sz="1275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1834560" y="1"/>
            <a:ext cx="7201440" cy="76456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773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9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39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920" y="273572"/>
            <a:ext cx="3008160" cy="1161958"/>
          </a:xfrm>
        </p:spPr>
        <p:txBody>
          <a:bodyPr/>
          <a:lstStyle>
            <a:lvl1pPr algn="l">
              <a:defRPr sz="1425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521" y="273571"/>
            <a:ext cx="5112000" cy="5852986"/>
          </a:xfrm>
        </p:spPr>
        <p:txBody>
          <a:bodyPr/>
          <a:lstStyle>
            <a:lvl1pPr>
              <a:defRPr sz="2250"/>
            </a:lvl1pPr>
            <a:lvl2pPr>
              <a:defRPr sz="2025"/>
            </a:lvl2pPr>
            <a:lvl3pPr>
              <a:defRPr sz="1725"/>
            </a:lvl3pPr>
            <a:lvl4pPr>
              <a:defRPr sz="1425"/>
            </a:lvl4pPr>
            <a:lvl5pPr>
              <a:defRPr sz="1425"/>
            </a:lvl5pPr>
            <a:lvl6pPr>
              <a:defRPr sz="1425"/>
            </a:lvl6pPr>
            <a:lvl7pPr>
              <a:defRPr sz="1425"/>
            </a:lvl7pPr>
            <a:lvl8pPr>
              <a:defRPr sz="1425"/>
            </a:lvl8pPr>
            <a:lvl9pPr>
              <a:defRPr sz="142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920" y="1435532"/>
            <a:ext cx="3008160" cy="4691027"/>
          </a:xfrm>
        </p:spPr>
        <p:txBody>
          <a:bodyPr/>
          <a:lstStyle>
            <a:lvl1pPr marL="0" indent="0">
              <a:buNone/>
              <a:defRPr sz="975"/>
            </a:lvl1pPr>
            <a:lvl2pPr marL="325823" indent="0">
              <a:buNone/>
              <a:defRPr sz="825"/>
            </a:lvl2pPr>
            <a:lvl3pPr marL="651647" indent="0">
              <a:buNone/>
              <a:defRPr sz="750"/>
            </a:lvl3pPr>
            <a:lvl4pPr marL="977471" indent="0">
              <a:buNone/>
              <a:defRPr sz="675"/>
            </a:lvl4pPr>
            <a:lvl5pPr marL="1303295" indent="0">
              <a:buNone/>
              <a:defRPr sz="675"/>
            </a:lvl5pPr>
            <a:lvl6pPr marL="1629118" indent="0">
              <a:buNone/>
              <a:defRPr sz="675"/>
            </a:lvl6pPr>
            <a:lvl7pPr marL="1954942" indent="0">
              <a:buNone/>
              <a:defRPr sz="675"/>
            </a:lvl7pPr>
            <a:lvl8pPr marL="2280765" indent="0">
              <a:buNone/>
              <a:defRPr sz="675"/>
            </a:lvl8pPr>
            <a:lvl9pPr marL="2606589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9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801" y="4800456"/>
            <a:ext cx="5486400" cy="567300"/>
          </a:xfrm>
        </p:spPr>
        <p:txBody>
          <a:bodyPr/>
          <a:lstStyle>
            <a:lvl1pPr algn="l">
              <a:defRPr sz="1425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801" y="613376"/>
            <a:ext cx="5486400" cy="4113648"/>
          </a:xfrm>
        </p:spPr>
        <p:txBody>
          <a:bodyPr/>
          <a:lstStyle>
            <a:lvl1pPr marL="0" indent="0">
              <a:buNone/>
              <a:defRPr sz="2250"/>
            </a:lvl1pPr>
            <a:lvl2pPr marL="325823" indent="0">
              <a:buNone/>
              <a:defRPr sz="2025"/>
            </a:lvl2pPr>
            <a:lvl3pPr marL="651647" indent="0">
              <a:buNone/>
              <a:defRPr sz="1725"/>
            </a:lvl3pPr>
            <a:lvl4pPr marL="977471" indent="0">
              <a:buNone/>
              <a:defRPr sz="1425"/>
            </a:lvl4pPr>
            <a:lvl5pPr marL="1303295" indent="0">
              <a:buNone/>
              <a:defRPr sz="1425"/>
            </a:lvl5pPr>
            <a:lvl6pPr marL="1629118" indent="0">
              <a:buNone/>
              <a:defRPr sz="1425"/>
            </a:lvl6pPr>
            <a:lvl7pPr marL="1954942" indent="0">
              <a:buNone/>
              <a:defRPr sz="1425"/>
            </a:lvl7pPr>
            <a:lvl8pPr marL="2280765" indent="0">
              <a:buNone/>
              <a:defRPr sz="1425"/>
            </a:lvl8pPr>
            <a:lvl9pPr marL="2606589" indent="0">
              <a:buNone/>
              <a:defRPr sz="1425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801" y="5367757"/>
            <a:ext cx="5486400" cy="804876"/>
          </a:xfrm>
        </p:spPr>
        <p:txBody>
          <a:bodyPr/>
          <a:lstStyle>
            <a:lvl1pPr marL="0" indent="0">
              <a:buNone/>
              <a:defRPr sz="975"/>
            </a:lvl1pPr>
            <a:lvl2pPr marL="325823" indent="0">
              <a:buNone/>
              <a:defRPr sz="825"/>
            </a:lvl2pPr>
            <a:lvl3pPr marL="651647" indent="0">
              <a:buNone/>
              <a:defRPr sz="750"/>
            </a:lvl3pPr>
            <a:lvl4pPr marL="977471" indent="0">
              <a:buNone/>
              <a:defRPr sz="675"/>
            </a:lvl4pPr>
            <a:lvl5pPr marL="1303295" indent="0">
              <a:buNone/>
              <a:defRPr sz="675"/>
            </a:lvl5pPr>
            <a:lvl6pPr marL="1629118" indent="0">
              <a:buNone/>
              <a:defRPr sz="675"/>
            </a:lvl6pPr>
            <a:lvl7pPr marL="1954942" indent="0">
              <a:buNone/>
              <a:defRPr sz="675"/>
            </a:lvl7pPr>
            <a:lvl8pPr marL="2280765" indent="0">
              <a:buNone/>
              <a:defRPr sz="675"/>
            </a:lvl8pPr>
            <a:lvl9pPr marL="2606589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6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4560" y="1"/>
            <a:ext cx="7201440" cy="76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018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ja-JP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000" y="980540"/>
            <a:ext cx="8928000" cy="547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ja-JP" smtClean="0"/>
              <a:t>Textmasterformate durch Klicken bearbeiten</a:t>
            </a:r>
          </a:p>
          <a:p>
            <a:pPr lvl="1"/>
            <a:r>
              <a:rPr lang="de-DE" altLang="ja-JP" smtClean="0"/>
              <a:t>Zweite Ebene</a:t>
            </a:r>
          </a:p>
          <a:p>
            <a:pPr lvl="2"/>
            <a:r>
              <a:rPr lang="de-DE" altLang="ja-JP" smtClean="0"/>
              <a:t>Dritte Ebene</a:t>
            </a:r>
          </a:p>
          <a:p>
            <a:pPr lvl="3"/>
            <a:r>
              <a:rPr lang="de-DE" altLang="ja-JP" smtClean="0"/>
              <a:t>Vierte Ebene</a:t>
            </a:r>
          </a:p>
          <a:p>
            <a:pPr lvl="4"/>
            <a:r>
              <a:rPr lang="de-DE" altLang="ja-JP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1041" y="6597389"/>
            <a:ext cx="2024640" cy="2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7710" rIns="0" bIns="0" numCol="1" anchor="t" anchorCtr="0" compatLnSpc="1">
            <a:prstTxWarp prst="textNoShape">
              <a:avLst/>
            </a:prstTxWarp>
          </a:bodyPr>
          <a:lstStyle>
            <a:lvl1pPr defTabSz="718396">
              <a:defRPr sz="900"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fld id="{7E2FEE6C-DEFA-4DED-883E-41391843E6B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0480" y="6597389"/>
            <a:ext cx="4703040" cy="2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7710" rIns="0" bIns="0" numCol="1" anchor="t" anchorCtr="0" compatLnSpc="1">
            <a:prstTxWarp prst="textNoShape">
              <a:avLst/>
            </a:prstTxWarp>
          </a:bodyPr>
          <a:lstStyle>
            <a:lvl1pPr algn="ctr" defTabSz="718396">
              <a:defRPr sz="900"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8320" y="6597389"/>
            <a:ext cx="1975680" cy="2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7710" rIns="0" bIns="0" numCol="1" anchor="t" anchorCtr="0" compatLnSpc="1">
            <a:prstTxWarp prst="textNoShape">
              <a:avLst/>
            </a:prstTxWarp>
          </a:bodyPr>
          <a:lstStyle>
            <a:lvl1pPr algn="r" defTabSz="718396">
              <a:defRPr sz="1050"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fld id="{C077F4D0-E2FC-4093-B38F-C78CF3EC2BE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 bwMode="auto">
          <a:xfrm>
            <a:off x="-224" y="817249"/>
            <a:ext cx="9144000" cy="6040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5165" tIns="32582" rIns="65165" bIns="3258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71839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25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01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1pPr>
      <a:lvl2pPr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2pPr>
      <a:lvl3pPr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3pPr>
      <a:lvl4pPr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4pPr>
      <a:lvl5pPr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5pPr>
      <a:lvl6pPr marL="325823"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6pPr>
      <a:lvl7pPr marL="651647"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7pPr>
      <a:lvl8pPr marL="977471"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8pPr>
      <a:lvl9pPr marL="1303295" algn="r" defTabSz="718396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kumimoji="1" sz="1575" b="1">
          <a:solidFill>
            <a:srgbClr val="DB002F"/>
          </a:solidFill>
          <a:latin typeface="Arial" charset="0"/>
        </a:defRPr>
      </a:lvl9pPr>
    </p:titleStyle>
    <p:bodyStyle>
      <a:lvl1pPr marL="269257" indent="-269257" algn="l" defTabSz="718396" rtl="0" eaLnBrk="1" fontAlgn="base" hangingPunct="1">
        <a:spcBef>
          <a:spcPct val="20000"/>
        </a:spcBef>
        <a:spcAft>
          <a:spcPct val="0"/>
        </a:spcAft>
        <a:buChar char="•"/>
        <a:defRPr kumimoji="1" sz="1575">
          <a:solidFill>
            <a:schemeClr val="tx1"/>
          </a:solidFill>
          <a:latin typeface="+mn-lt"/>
          <a:ea typeface="+mn-ea"/>
          <a:cs typeface="+mn-cs"/>
        </a:defRPr>
      </a:lvl1pPr>
      <a:lvl2pPr marL="583767" indent="-225136" algn="l" defTabSz="718396" rtl="0" eaLnBrk="1" fontAlgn="base" hangingPunct="1">
        <a:spcBef>
          <a:spcPct val="20000"/>
        </a:spcBef>
        <a:spcAft>
          <a:spcPct val="0"/>
        </a:spcAft>
        <a:buChar char="–"/>
        <a:defRPr kumimoji="1" sz="1425">
          <a:solidFill>
            <a:schemeClr val="tx1"/>
          </a:solidFill>
          <a:latin typeface="+mn-lt"/>
        </a:defRPr>
      </a:lvl2pPr>
      <a:lvl3pPr marL="898277" indent="-179882" algn="l" defTabSz="718396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</a:defRPr>
      </a:lvl3pPr>
      <a:lvl4pPr marL="1256910" indent="-179882" algn="l" defTabSz="718396" rtl="0" eaLnBrk="1" fontAlgn="base" hangingPunct="1">
        <a:spcBef>
          <a:spcPct val="20000"/>
        </a:spcBef>
        <a:spcAft>
          <a:spcPct val="0"/>
        </a:spcAft>
        <a:buChar char="–"/>
        <a:defRPr kumimoji="1" sz="1050">
          <a:solidFill>
            <a:schemeClr val="tx1"/>
          </a:solidFill>
          <a:latin typeface="+mn-lt"/>
        </a:defRPr>
      </a:lvl4pPr>
      <a:lvl5pPr marL="1616674" indent="-179882" algn="l" defTabSz="718396" rtl="0" eaLnBrk="1" fontAlgn="base" hangingPunct="1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</a:defRPr>
      </a:lvl5pPr>
      <a:lvl6pPr marL="1942497" indent="-179882" algn="l" defTabSz="718396" rtl="0" eaLnBrk="1" fontAlgn="base" hangingPunct="1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</a:defRPr>
      </a:lvl6pPr>
      <a:lvl7pPr marL="2268321" indent="-179882" algn="l" defTabSz="718396" rtl="0" eaLnBrk="1" fontAlgn="base" hangingPunct="1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</a:defRPr>
      </a:lvl7pPr>
      <a:lvl8pPr marL="2594144" indent="-179882" algn="l" defTabSz="718396" rtl="0" eaLnBrk="1" fontAlgn="base" hangingPunct="1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</a:defRPr>
      </a:lvl8pPr>
      <a:lvl9pPr marL="2919968" indent="-179882" algn="l" defTabSz="718396" rtl="0" eaLnBrk="1" fontAlgn="base" hangingPunct="1">
        <a:spcBef>
          <a:spcPct val="20000"/>
        </a:spcBef>
        <a:spcAft>
          <a:spcPct val="0"/>
        </a:spcAft>
        <a:buChar char="»"/>
        <a:defRPr kumimoji="1" sz="9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1pPr>
      <a:lvl2pPr marL="325823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2pPr>
      <a:lvl3pPr marL="651647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977471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4pPr>
      <a:lvl5pPr marL="1303295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5pPr>
      <a:lvl6pPr marL="1629118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6pPr>
      <a:lvl7pPr marL="1954942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7pPr>
      <a:lvl8pPr marL="2280765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8pPr>
      <a:lvl9pPr marL="2606589" algn="l" defTabSz="651647" rtl="0" eaLnBrk="1" latinLnBrk="0" hangingPunct="1">
        <a:defRPr kumimoji="1" sz="12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File Format Design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水本武志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132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はじめ</a:t>
            </a:r>
            <a:r>
              <a:rPr lang="ja-JP" altLang="en-US" dirty="0"/>
              <a:t>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00" y="832801"/>
            <a:ext cx="8928000" cy="5472865"/>
          </a:xfrm>
        </p:spPr>
        <p:txBody>
          <a:bodyPr/>
          <a:lstStyle/>
          <a:p>
            <a:r>
              <a:rPr lang="ja-JP" altLang="en-US" dirty="0"/>
              <a:t>方針</a:t>
            </a:r>
            <a:endParaRPr kumimoji="1" lang="en-US" altLang="ja-JP" dirty="0" smtClean="0"/>
          </a:p>
          <a:p>
            <a:pPr marL="478643" indent="-342900">
              <a:buAutoNum type="arabicPeriod"/>
            </a:pPr>
            <a:r>
              <a:rPr kumimoji="1" lang="ja-JP" altLang="en-US" dirty="0" smtClean="0"/>
              <a:t>オブジェクト指向な設計 </a:t>
            </a:r>
            <a:r>
              <a:rPr kumimoji="1" lang="en-US" altLang="ja-JP" dirty="0" smtClean="0"/>
              <a:t>	</a:t>
            </a:r>
            <a:r>
              <a:rPr kumimoji="1" lang="en-US" altLang="ja-JP" dirty="0" smtClean="0">
                <a:sym typeface="Wingdings" panose="05000000000000000000" pitchFamily="2" charset="2"/>
              </a:rPr>
              <a:t> </a:t>
            </a:r>
            <a:r>
              <a:rPr kumimoji="1" lang="ja-JP" altLang="en-US" dirty="0" smtClean="0">
                <a:sym typeface="Wingdings" panose="05000000000000000000" pitchFamily="2" charset="2"/>
              </a:rPr>
              <a:t>データ構造＋</a:t>
            </a:r>
            <a:r>
              <a:rPr kumimoji="1" lang="en-US" altLang="ja-JP" dirty="0" smtClean="0">
                <a:sym typeface="Wingdings" panose="05000000000000000000" pitchFamily="2" charset="2"/>
              </a:rPr>
              <a:t>API</a:t>
            </a:r>
            <a:r>
              <a:rPr kumimoji="1" lang="ja-JP" altLang="en-US" dirty="0" smtClean="0">
                <a:sym typeface="Wingdings" panose="05000000000000000000" pitchFamily="2" charset="2"/>
              </a:rPr>
              <a:t>の設計 </a:t>
            </a:r>
            <a:r>
              <a:rPr kumimoji="1" lang="en-US" altLang="ja-JP" dirty="0" smtClean="0">
                <a:sym typeface="Wingdings" panose="05000000000000000000" pitchFamily="2" charset="2"/>
              </a:rPr>
              <a:t>= libharkio3</a:t>
            </a:r>
            <a:endParaRPr kumimoji="1" lang="en-US" altLang="ja-JP" dirty="0" smtClean="0"/>
          </a:p>
          <a:p>
            <a:pPr marL="478643" indent="-342900">
              <a:buAutoNum type="arabicPeriod"/>
            </a:pPr>
            <a:r>
              <a:rPr lang="en-US" altLang="ja-JP" dirty="0" smtClean="0"/>
              <a:t>C</a:t>
            </a:r>
            <a:r>
              <a:rPr lang="ja-JP" altLang="en-US" dirty="0" smtClean="0"/>
              <a:t>で実装 </a:t>
            </a:r>
            <a:r>
              <a:rPr lang="en-US" altLang="ja-JP" dirty="0" smtClean="0"/>
              <a:t>			</a:t>
            </a:r>
            <a:r>
              <a:rPr lang="en-US" altLang="ja-JP" dirty="0" smtClean="0">
                <a:sym typeface="Wingdings" panose="05000000000000000000" pitchFamily="2" charset="2"/>
              </a:rPr>
              <a:t> C++/Python </a:t>
            </a:r>
            <a:r>
              <a:rPr lang="ja-JP" altLang="en-US" dirty="0" smtClean="0">
                <a:sym typeface="Wingdings" panose="05000000000000000000" pitchFamily="2" charset="2"/>
              </a:rPr>
              <a:t>などへはラッパを書くことで拡張</a:t>
            </a:r>
            <a:endParaRPr kumimoji="1" lang="en-US" altLang="ja-JP" dirty="0" smtClean="0"/>
          </a:p>
          <a:p>
            <a:r>
              <a:rPr lang="ja-JP" altLang="en-US" dirty="0" smtClean="0"/>
              <a:t>ライブラリ</a:t>
            </a:r>
            <a:endParaRPr lang="en-US" altLang="ja-JP" dirty="0" smtClean="0"/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  <a:ea typeface="Segoe UI Symbol" panose="020B0502040204020203" pitchFamily="34" charset="0"/>
              </a:rPr>
              <a:t>libzip</a:t>
            </a:r>
            <a:r>
              <a:rPr lang="en-US" altLang="ja-JP" dirty="0" smtClean="0">
                <a:latin typeface="Source Code Pro" panose="020B0509030403020204" pitchFamily="49" charset="0"/>
                <a:ea typeface="Segoe UI Symbol" panose="020B0502040204020203" pitchFamily="34" charset="0"/>
              </a:rPr>
              <a:t>, </a:t>
            </a:r>
            <a:r>
              <a:rPr lang="en-US" altLang="ja-JP" dirty="0" err="1" smtClean="0">
                <a:latin typeface="Source Code Pro" panose="020B0509030403020204" pitchFamily="49" charset="0"/>
                <a:ea typeface="Segoe UI Symbol" panose="020B0502040204020203" pitchFamily="34" charset="0"/>
              </a:rPr>
              <a:t>libsndfile</a:t>
            </a:r>
            <a:r>
              <a:rPr lang="en-US" altLang="ja-JP" dirty="0" smtClean="0">
                <a:latin typeface="Source Code Pro" panose="020B0509030403020204" pitchFamily="49" charset="0"/>
                <a:ea typeface="Segoe UI Symbol" panose="020B0502040204020203" pitchFamily="34" charset="0"/>
              </a:rPr>
              <a:t>, libxml2</a:t>
            </a:r>
            <a:endParaRPr lang="en-US" altLang="ja-JP" dirty="0" smtClean="0"/>
          </a:p>
          <a:p>
            <a:r>
              <a:rPr lang="ja-JP" altLang="en-US" dirty="0" smtClean="0"/>
              <a:t>命名規則</a:t>
            </a:r>
            <a:endParaRPr lang="en-US" altLang="ja-JP" dirty="0"/>
          </a:p>
          <a:p>
            <a:pPr lvl="1"/>
            <a:r>
              <a:rPr lang="en-US" altLang="ja-JP" dirty="0" err="1" smtClean="0"/>
              <a:t>harkio</a:t>
            </a:r>
            <a:r>
              <a:rPr lang="en-US" altLang="ja-JP" dirty="0" smtClean="0"/>
              <a:t>_</a:t>
            </a:r>
            <a:r>
              <a:rPr lang="ja-JP" altLang="en-US" dirty="0" smtClean="0"/>
              <a:t>クラス名</a:t>
            </a:r>
            <a:r>
              <a:rPr lang="en-US" altLang="ja-JP" dirty="0" smtClean="0"/>
              <a:t>_</a:t>
            </a:r>
            <a:r>
              <a:rPr lang="ja-JP" altLang="en-US" dirty="0" smtClean="0"/>
              <a:t>メソッド名</a:t>
            </a:r>
            <a:endParaRPr lang="en-US" altLang="ja-JP" dirty="0"/>
          </a:p>
          <a:p>
            <a:pPr lvl="1"/>
            <a:r>
              <a:rPr lang="ja-JP" altLang="en-US" dirty="0" smtClean="0"/>
              <a:t>クラス名は大文字始まりの </a:t>
            </a:r>
            <a:r>
              <a:rPr lang="en-US" altLang="ja-JP" dirty="0" smtClean="0"/>
              <a:t>Capitalize + No space  e.g., </a:t>
            </a:r>
            <a:r>
              <a:rPr lang="en-US" altLang="ja-JP" dirty="0" err="1" smtClean="0"/>
              <a:t>HarkData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メソッド名は小文字始まり</a:t>
            </a:r>
            <a:r>
              <a:rPr lang="en-US" altLang="ja-JP" dirty="0" smtClean="0"/>
              <a:t>			       e.g., </a:t>
            </a:r>
            <a:r>
              <a:rPr lang="en-US" altLang="ja-JP" dirty="0" err="1" smtClean="0"/>
              <a:t>readHarkData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例外：</a:t>
            </a:r>
            <a:r>
              <a:rPr lang="en-US" altLang="ja-JP" dirty="0" smtClean="0"/>
              <a:t>Acronym </a:t>
            </a:r>
            <a:r>
              <a:rPr lang="ja-JP" altLang="en-US" dirty="0" smtClean="0"/>
              <a:t>はすべて大文字</a:t>
            </a:r>
            <a:r>
              <a:rPr lang="en-US" altLang="ja-JP" dirty="0"/>
              <a:t> </a:t>
            </a:r>
            <a:r>
              <a:rPr lang="en-US" altLang="ja-JP" dirty="0" smtClean="0"/>
              <a:t>e.g., XML</a:t>
            </a:r>
          </a:p>
          <a:p>
            <a:r>
              <a:rPr lang="ja-JP" altLang="en-US" dirty="0" smtClean="0"/>
              <a:t>戻り値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ポインタの場合はあらたに </a:t>
            </a:r>
            <a:r>
              <a:rPr lang="en-US" altLang="ja-JP" dirty="0" smtClean="0"/>
              <a:t>new </a:t>
            </a:r>
            <a:r>
              <a:rPr lang="ja-JP" altLang="en-US" dirty="0" smtClean="0"/>
              <a:t>した構造体を返す。失敗すれば </a:t>
            </a:r>
            <a:r>
              <a:rPr lang="en-US" altLang="ja-JP" dirty="0" smtClean="0"/>
              <a:t>NULL</a:t>
            </a:r>
            <a:r>
              <a:rPr lang="ja-JP" altLang="en-US" dirty="0" smtClean="0"/>
              <a:t>を返す。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値の場合は成功すれば </a:t>
            </a:r>
            <a:r>
              <a:rPr lang="en-US" altLang="ja-JP" dirty="0" smtClean="0"/>
              <a:t>EXIT_SUCCESS, </a:t>
            </a:r>
            <a:r>
              <a:rPr lang="ja-JP" altLang="en-US" dirty="0" smtClean="0"/>
              <a:t>失敗すれば </a:t>
            </a:r>
            <a:r>
              <a:rPr lang="en-US" altLang="ja-JP" dirty="0" smtClean="0"/>
              <a:t>EXIT_FAILURE </a:t>
            </a:r>
            <a:r>
              <a:rPr lang="ja-JP" altLang="en-US" dirty="0" smtClean="0"/>
              <a:t>を返す。</a:t>
            </a:r>
            <a:endParaRPr lang="en-US" altLang="ja-JP" dirty="0" smtClean="0"/>
          </a:p>
          <a:p>
            <a:r>
              <a:rPr lang="ja-JP" altLang="en-US" dirty="0" smtClean="0"/>
              <a:t>クラス</a:t>
            </a:r>
            <a:endParaRPr lang="en-US" altLang="ja-JP" dirty="0"/>
          </a:p>
          <a:p>
            <a:pPr marL="478643" indent="-342900">
              <a:buAutoNum type="arabicPeriod"/>
            </a:pP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 </a:t>
            </a:r>
            <a:r>
              <a:rPr lang="en-US" altLang="ja-JP" dirty="0" smtClean="0">
                <a:latin typeface="Source Code Pro" panose="020B0509030403020204" pitchFamily="49" charset="0"/>
              </a:rPr>
              <a:t> (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行列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 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バイナリ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478643" indent="-342900">
              <a:buFont typeface="Wingdings" panose="05000000000000000000" pitchFamily="2" charset="2"/>
              <a:buAutoNum type="arabicPeriod"/>
            </a:pPr>
            <a:r>
              <a:rPr lang="en-US" altLang="ja-JP" dirty="0" err="1">
                <a:latin typeface="Source Code Pro" panose="020B0509030403020204" pitchFamily="49" charset="0"/>
              </a:rPr>
              <a:t>harkio_XML</a:t>
            </a:r>
            <a:r>
              <a:rPr lang="en-US" altLang="ja-JP" dirty="0">
                <a:latin typeface="Source Code Pro" panose="020B0509030403020204" pitchFamily="49" charset="0"/>
              </a:rPr>
              <a:t> (</a:t>
            </a:r>
            <a: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XML)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marL="657410" lvl="1" indent="-342900"/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 (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位置の集合。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&lt;positions&gt;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657410" lvl="1" indent="-342900"/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>
                <a:latin typeface="Source Code Pro" panose="020B0509030403020204" pitchFamily="49" charset="0"/>
              </a:rPr>
              <a:t> 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位置。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&lt;position&gt;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657410" lvl="1" indent="-342900"/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>
                <a:latin typeface="Source Code Pro" panose="020B0509030403020204" pitchFamily="49" charset="0"/>
              </a:rPr>
              <a:t> 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隣接位置。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&lt;neighbors&gt;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marL="657410" lvl="1" indent="-342900"/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>
                <a:latin typeface="Source Code Pro" panose="020B0509030403020204" pitchFamily="49" charset="0"/>
              </a:rPr>
              <a:t> 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NFFT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などの全体設定。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&lt;</a:t>
            </a:r>
            <a:r>
              <a:rPr lang="en-US" altLang="ja-JP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config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478643" indent="-342900">
              <a:buAutoNum type="arabicPeriod"/>
            </a:pP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 (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伝達関数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 zip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478643" indent="-342900">
              <a:buAutoNum type="arabicPeriod"/>
            </a:pPr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smtClean="0">
                <a:latin typeface="Source Code Pro" panose="020B0509030403020204" pitchFamily="49" charset="0"/>
              </a:rPr>
              <a:t>harkio_Log</a:t>
            </a:r>
            <a:endParaRPr lang="en-US" altLang="ja-JP" dirty="0" smtClean="0">
              <a:latin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6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</a:t>
            </a:r>
            <a:r>
              <a:rPr lang="en-US" altLang="ja-JP" dirty="0" err="1" smtClean="0"/>
              <a:t>_Matrix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00" y="980540"/>
            <a:ext cx="9036000" cy="5472865"/>
          </a:xfrm>
        </p:spPr>
        <p:txBody>
          <a:bodyPr/>
          <a:lstStyle/>
          <a:p>
            <a:r>
              <a:rPr kumimoji="1" lang="ja-JP" altLang="en-US" dirty="0" smtClean="0"/>
              <a:t>目的</a:t>
            </a:r>
            <a:r>
              <a:rPr lang="ja-JP" altLang="en-US" dirty="0" smtClean="0"/>
              <a:t>：　行列バイナリの読み・書き・操作</a:t>
            </a:r>
            <a:endParaRPr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char type[32], int rows, int cols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multiType</a:t>
            </a:r>
            <a:r>
              <a:rPr lang="en-US" altLang="ja-JP" dirty="0" smtClean="0">
                <a:latin typeface="Source Code Pro" panose="020B0509030403020204" pitchFamily="49" charset="0"/>
              </a:rPr>
              <a:t> *data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 type </a:t>
            </a:r>
            <a:r>
              <a:rPr lang="ja-JP" altLang="en-US" dirty="0" smtClean="0">
                <a:sym typeface="Wingdings" panose="05000000000000000000" pitchFamily="2" charset="2"/>
              </a:rPr>
              <a:t>で定まる</a:t>
            </a:r>
            <a:r>
              <a:rPr lang="en-US" altLang="ja-JP" dirty="0" smtClean="0">
                <a:sym typeface="Wingdings" panose="05000000000000000000" pitchFamily="2" charset="2"/>
              </a:rPr>
              <a:t>union {int *</a:t>
            </a:r>
            <a:r>
              <a:rPr lang="en-US" altLang="ja-JP" dirty="0" err="1" smtClean="0">
                <a:sym typeface="Wingdings" panose="05000000000000000000" pitchFamily="2" charset="2"/>
              </a:rPr>
              <a:t>intdata</a:t>
            </a:r>
            <a:r>
              <a:rPr lang="en-US" altLang="ja-JP" dirty="0">
                <a:sym typeface="Wingdings" panose="05000000000000000000" pitchFamily="2" charset="2"/>
              </a:rPr>
              <a:t>;</a:t>
            </a:r>
            <a:r>
              <a:rPr lang="en-US" altLang="ja-JP" dirty="0" smtClean="0">
                <a:sym typeface="Wingdings" panose="05000000000000000000" pitchFamily="2" charset="2"/>
              </a:rPr>
              <a:t> float *</a:t>
            </a:r>
            <a:r>
              <a:rPr lang="en-US" altLang="ja-JP" dirty="0" err="1" smtClean="0">
                <a:sym typeface="Wingdings" panose="05000000000000000000" pitchFamily="2" charset="2"/>
              </a:rPr>
              <a:t>floatdata</a:t>
            </a:r>
            <a:r>
              <a:rPr lang="en-US" altLang="ja-JP" dirty="0" smtClean="0">
                <a:sym typeface="Wingdings" panose="05000000000000000000" pitchFamily="2" charset="2"/>
              </a:rPr>
              <a:t>;}</a:t>
            </a:r>
            <a:endParaRPr lang="en-US" altLang="ja-JP" dirty="0" smtClean="0"/>
          </a:p>
          <a:p>
            <a:r>
              <a:rPr lang="ja-JP" altLang="en-US" dirty="0" smtClean="0"/>
              <a:t>メソッド</a:t>
            </a:r>
            <a:endParaRPr lang="en-US" altLang="ja-JP" dirty="0" smtClean="0"/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生成系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new</a:t>
            </a:r>
            <a:r>
              <a:rPr lang="en-US" altLang="ja-JP" dirty="0" smtClean="0">
                <a:latin typeface="Source Code Pro" panose="020B0509030403020204" pitchFamily="49" charset="0"/>
              </a:rPr>
              <a:t>(char *type, int rows, int cols), </a:t>
            </a:r>
            <a:r>
              <a:rPr lang="en-US" altLang="ja-JP" b="1" dirty="0">
                <a:latin typeface="Source Code Pro" panose="020B0509030403020204" pitchFamily="49" charset="0"/>
              </a:rPr>
              <a:t>zeros</a:t>
            </a:r>
            <a:r>
              <a:rPr lang="en-US" altLang="ja-JP" dirty="0">
                <a:latin typeface="Source Code Pro" panose="020B0509030403020204" pitchFamily="49" charset="0"/>
              </a:rPr>
              <a:t>, </a:t>
            </a:r>
            <a:r>
              <a:rPr lang="en-US" altLang="ja-JP" b="1" dirty="0">
                <a:latin typeface="Source Code Pro" panose="020B0509030403020204" pitchFamily="49" charset="0"/>
              </a:rPr>
              <a:t>ones</a:t>
            </a:r>
            <a:endParaRPr lang="en-US" altLang="ja-JP" b="1" dirty="0" smtClean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eye</a:t>
            </a:r>
            <a:r>
              <a:rPr lang="en-US" altLang="ja-JP" dirty="0" smtClean="0">
                <a:latin typeface="Source Code Pro" panose="020B0509030403020204" pitchFamily="49" charset="0"/>
              </a:rPr>
              <a:t>(char *type, int size) 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fromFile</a:t>
            </a:r>
            <a:r>
              <a:rPr lang="en-US" altLang="ja-JP" dirty="0" smtClean="0">
                <a:latin typeface="Source Code Pro" panose="020B0509030403020204" pitchFamily="49" charset="0"/>
              </a:rPr>
              <a:t>(char *path)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delete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*</a:t>
            </a:r>
            <a:r>
              <a:rPr lang="en-US" altLang="ja-JP" dirty="0" smtClean="0">
                <a:latin typeface="Source Code Pro" panose="020B0509030403020204" pitchFamily="49" charset="0"/>
              </a:rPr>
              <a:t> m)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操作系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add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a,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b),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sub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mul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emul</a:t>
            </a:r>
            <a:endParaRPr lang="en-US" altLang="ja-JP" b="1" dirty="0" smtClean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sum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** array)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getValueInt32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m, int row, int col, int value) (set</a:t>
            </a:r>
            <a:r>
              <a:rPr lang="ja-JP" altLang="en-US" dirty="0" smtClean="0">
                <a:latin typeface="Source Code Pro" panose="020B0509030403020204" pitchFamily="49" charset="0"/>
              </a:rPr>
              <a:t>も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getValueFloat32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* m, int row, int </a:t>
            </a:r>
            <a:r>
              <a:rPr lang="en-US" altLang="ja-JP" dirty="0" smtClean="0">
                <a:latin typeface="Source Code Pro" panose="020B0509030403020204" pitchFamily="49" charset="0"/>
              </a:rPr>
              <a:t>col, float *value) </a:t>
            </a:r>
            <a:r>
              <a:rPr lang="en-US" altLang="ja-JP" dirty="0">
                <a:latin typeface="Source Code Pro" panose="020B0509030403020204" pitchFamily="49" charset="0"/>
              </a:rPr>
              <a:t>(set</a:t>
            </a:r>
            <a:r>
              <a:rPr lang="ja-JP" altLang="en-US" dirty="0">
                <a:latin typeface="Source Code Pro" panose="020B0509030403020204" pitchFamily="49" charset="0"/>
              </a:rPr>
              <a:t>も</a:t>
            </a:r>
            <a:r>
              <a:rPr lang="en-US" altLang="ja-JP" dirty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getValues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matrix,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              int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rowFrom</a:t>
            </a:r>
            <a:r>
              <a:rPr lang="en-US" altLang="ja-JP" dirty="0" smtClean="0">
                <a:latin typeface="Source Code Pro" panose="020B0509030403020204" pitchFamily="49" charset="0"/>
              </a:rPr>
              <a:t>, int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rowTo</a:t>
            </a:r>
            <a:r>
              <a:rPr lang="en-US" altLang="ja-JP" dirty="0" smtClean="0">
                <a:latin typeface="Source Code Pro" panose="020B0509030403020204" pitchFamily="49" charset="0"/>
              </a:rPr>
              <a:t>, int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colFrom</a:t>
            </a:r>
            <a:r>
              <a:rPr lang="en-US" altLang="ja-JP" dirty="0" smtClean="0">
                <a:latin typeface="Source Code Pro" panose="020B0509030403020204" pitchFamily="49" charset="0"/>
              </a:rPr>
              <a:t>, int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colTo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ユーティリティ系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getData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m)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print(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*m)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isEqual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*a,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*b)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write(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*m, char *path)</a:t>
            </a:r>
          </a:p>
          <a:p>
            <a:pPr lvl="1"/>
            <a:endParaRPr lang="en-US" altLang="ja-JP" dirty="0" smtClean="0">
              <a:latin typeface="Source Code Pro" panose="020B0509030403020204" pitchFamily="49" charset="0"/>
            </a:endParaRPr>
          </a:p>
        </p:txBody>
      </p:sp>
      <p:sp>
        <p:nvSpPr>
          <p:cNvPr id="4" name="正方形/長方形 3"/>
          <p:cNvSpPr/>
          <p:nvPr/>
        </p:nvSpPr>
        <p:spPr bwMode="auto">
          <a:xfrm>
            <a:off x="4723080" y="881480"/>
            <a:ext cx="4312920" cy="58918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メソッド名はクラスの後に</a:t>
            </a:r>
            <a:r>
              <a:rPr lang="en-US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_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をつける。</a:t>
            </a:r>
            <a:endParaRPr lang="en-US" altLang="ja-JP" sz="1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例</a:t>
            </a:r>
            <a:r>
              <a:rPr lang="en-US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: 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メソッド名が</a:t>
            </a:r>
            <a:r>
              <a:rPr lang="en-US" altLang="ja-JP" sz="1400" dirty="0" smtClean="0">
                <a:latin typeface="Source Code Pro" panose="020B0509030403020204" pitchFamily="49" charset="0"/>
              </a:rPr>
              <a:t>new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なら　</a:t>
            </a:r>
            <a:r>
              <a:rPr lang="en-US" altLang="ja-JP" sz="1400" dirty="0" err="1" smtClean="0">
                <a:latin typeface="Source Code Pro" panose="020B0509030403020204" pitchFamily="49" charset="0"/>
              </a:rPr>
              <a:t>harkio_Matrix_new</a:t>
            </a:r>
            <a:endParaRPr lang="en-US" altLang="ja-JP" sz="1400" dirty="0">
              <a:latin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10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harkio_Matrix</a:t>
            </a:r>
            <a:r>
              <a:rPr lang="en-US" altLang="ja-JP" dirty="0" smtClean="0"/>
              <a:t>: </a:t>
            </a:r>
            <a:r>
              <a:rPr lang="ja-JP" altLang="en-US" dirty="0" smtClean="0"/>
              <a:t>計算系メソッド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ediv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a,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b)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getDiag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m)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行列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a (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NxN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)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の対角成分を取り出した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1 x N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行列を返す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makeDiag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dirty="0" smtClean="0">
                <a:latin typeface="Source Code Pro" panose="020B0509030403020204" pitchFamily="49" charset="0"/>
              </a:rPr>
              <a:t>m)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行列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a (1xN)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を対角成分に持つ行列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NxN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を返す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emap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* m,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harkio_MatrixMap</a:t>
            </a:r>
            <a:r>
              <a:rPr lang="en-US" altLang="ja-JP" dirty="0" smtClean="0">
                <a:latin typeface="Source Code Pro" panose="020B0509030403020204" pitchFamily="49" charset="0"/>
              </a:rPr>
              <a:t> map)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行列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m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　の各要素に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map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の関数を施した行列を返す</a:t>
            </a:r>
            <a:endParaRPr lang="en-US" altLang="ja-JP" dirty="0" smtClean="0">
              <a:latin typeface="Source Code Pro" panose="020B0509030403020204" pitchFamily="49" charset="0"/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typedef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struct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 {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    int (*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imap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) (int);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	   float 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(*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fmap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)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(float);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    float complex (*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cmap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) (float complex);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}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harkio_Matrix_maps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;</a:t>
            </a:r>
            <a:endParaRPr lang="en-US" altLang="ja-JP" dirty="0" smtClean="0">
              <a:latin typeface="Source Code Pro" panose="020B0509030403020204" pitchFamily="49" charset="0"/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reshape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 *m, int rows, int cols)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((1, 2), (3, 4), (5, 6))  ((1, 2, 3), (4, 5, 6)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transpose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* m)</a:t>
            </a:r>
          </a:p>
          <a:p>
            <a:pPr lvl="1"/>
            <a:r>
              <a:rPr lang="en-US" altLang="ja-JP" dirty="0" err="1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sumRow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* m)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Row 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方向に総和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. (N, M)  (N, 1)</a:t>
            </a:r>
            <a:endParaRPr lang="en-US" altLang="ja-JP" dirty="0">
              <a:latin typeface="Source Code Pro" panose="020B0509030403020204" pitchFamily="49" charset="0"/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sumCol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* m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)</a:t>
            </a:r>
            <a:b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Col </a:t>
            </a:r>
            <a:r>
              <a:rPr lang="ja-JP" altLang="en-US" dirty="0">
                <a:latin typeface="Source Code Pro" panose="020B0509030403020204" pitchFamily="49" charset="0"/>
                <a:sym typeface="Wingdings" panose="05000000000000000000" pitchFamily="2" charset="2"/>
              </a:rPr>
              <a:t>方向に</a:t>
            </a: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総和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. (N, M)  (1, M)</a:t>
            </a:r>
            <a:endParaRPr lang="en-US" altLang="ja-JP" dirty="0">
              <a:latin typeface="Source Code Pro" panose="020B0509030403020204" pitchFamily="49" charset="0"/>
              <a:sym typeface="Wingdings" panose="05000000000000000000" pitchFamily="2" charset="2"/>
            </a:endParaRPr>
          </a:p>
          <a:p>
            <a:pPr lvl="1"/>
            <a:r>
              <a:rPr lang="en-US" altLang="ja-JP" dirty="0" err="1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sumAll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>* m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)</a:t>
            </a:r>
            <a: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  <a:t/>
            </a:r>
            <a:br>
              <a:rPr lang="en-US" altLang="ja-JP" dirty="0">
                <a:latin typeface="Source Code Pro" panose="020B0509030403020204" pitchFamily="49" charset="0"/>
                <a:sym typeface="Wingdings" panose="05000000000000000000" pitchFamily="2" charset="2"/>
              </a:rPr>
            </a:br>
            <a:r>
              <a:rPr lang="ja-JP" altLang="en-US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全要素を総和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. (N, M)  (1, 1)</a:t>
            </a:r>
            <a:endParaRPr lang="en-US" altLang="ja-JP" dirty="0">
              <a:latin typeface="Source Code Pro" panose="020B0509030403020204" pitchFamily="49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9017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harkio_XML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目的</a:t>
            </a:r>
            <a:r>
              <a:rPr lang="ja-JP" altLang="en-US" dirty="0" smtClean="0"/>
              <a:t>：　</a:t>
            </a:r>
            <a:r>
              <a:rPr lang="en-US" altLang="ja-JP" dirty="0" smtClean="0"/>
              <a:t>XML</a:t>
            </a:r>
            <a:r>
              <a:rPr lang="ja-JP" altLang="en-US" dirty="0" smtClean="0"/>
              <a:t>の読み・書き</a:t>
            </a:r>
            <a:endParaRPr kumimoji="1"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poses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cfg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r>
              <a:rPr lang="ja-JP" altLang="en-US" dirty="0" smtClean="0"/>
              <a:t>メソッド</a:t>
            </a:r>
            <a:endParaRPr lang="en-US" altLang="ja-JP" dirty="0"/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生成系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newFromXML</a:t>
            </a:r>
            <a:r>
              <a:rPr lang="en-US" altLang="ja-JP" dirty="0" smtClean="0">
                <a:latin typeface="Source Code Pro" panose="020B0509030403020204" pitchFamily="49" charset="0"/>
              </a:rPr>
              <a:t>(char*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xmlPath</a:t>
            </a:r>
            <a:r>
              <a:rPr lang="en-US" altLang="ja-JP" dirty="0" smtClean="0">
                <a:latin typeface="Source Code Pro" panose="020B0509030403020204" pitchFamily="49" charset="0"/>
              </a:rPr>
              <a:t>, char*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dtdPath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newFromData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            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cfg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delete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 *xml)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出力系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write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 *xml, FILE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outstream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アクセッサ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>
                <a:latin typeface="Source Code Pro" panose="020B0509030403020204" pitchFamily="49" charset="0"/>
              </a:rPr>
              <a:t> </a:t>
            </a:r>
            <a:r>
              <a:rPr lang="en-US" altLang="ja-JP" dirty="0" smtClean="0">
                <a:latin typeface="Source Code Pro" panose="020B0509030403020204" pitchFamily="49" charset="0"/>
              </a:rPr>
              <a:t>*xml)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 *xml)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getConfig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 *xml)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setPositions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harkio_XML</a:t>
            </a:r>
            <a:r>
              <a:rPr lang="en-US" altLang="ja-JP" dirty="0" smtClean="0">
                <a:latin typeface="Source Code Pro" panose="020B0509030403020204" pitchFamily="49" charset="0"/>
              </a:rPr>
              <a:t> *xml,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5243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harkio</a:t>
            </a:r>
            <a:r>
              <a:rPr lang="en-US" altLang="ja-JP" smtClean="0"/>
              <a:t>_Positions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340" y="980540"/>
            <a:ext cx="9043620" cy="5472865"/>
          </a:xfrm>
        </p:spPr>
        <p:txBody>
          <a:bodyPr/>
          <a:lstStyle/>
          <a:p>
            <a:r>
              <a:rPr kumimoji="1" lang="ja-JP" altLang="en-US" dirty="0" smtClean="0"/>
              <a:t>目的</a:t>
            </a:r>
            <a:r>
              <a:rPr lang="ja-JP" altLang="en-US" dirty="0" smtClean="0"/>
              <a:t>：　位置の集合の保持・操作</a:t>
            </a:r>
            <a:endParaRPr kumimoji="1"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size, </a:t>
            </a:r>
            <a:r>
              <a:rPr lang="en-US" altLang="ja-JP" dirty="0">
                <a:latin typeface="Source Code Pro" panose="020B0509030403020204" pitchFamily="49" charset="0"/>
              </a:rPr>
              <a:t>int </a:t>
            </a:r>
            <a:r>
              <a:rPr lang="en-US" altLang="ja-JP" dirty="0" smtClean="0">
                <a:latin typeface="Source Code Pro" panose="020B0509030403020204" pitchFamily="49" charset="0"/>
              </a:rPr>
              <a:t>frame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char* type 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 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tsp</a:t>
            </a:r>
            <a:r>
              <a:rPr lang="en-US" altLang="ja-JP" dirty="0" smtClean="0">
                <a:latin typeface="Source Code Pro" panose="020B0509030403020204" pitchFamily="49" charset="0"/>
                <a:sym typeface="Wingdings" panose="05000000000000000000" pitchFamily="2" charset="2"/>
              </a:rPr>
              <a:t>/impulse, noise/microphone/</a:t>
            </a:r>
            <a:r>
              <a:rPr lang="en-US" altLang="ja-JP" dirty="0" err="1" smtClean="0">
                <a:latin typeface="Source Code Pro" panose="020B0509030403020204" pitchFamily="49" charset="0"/>
                <a:sym typeface="Wingdings" panose="05000000000000000000" pitchFamily="2" charset="2"/>
              </a:rPr>
              <a:t>soundsource</a:t>
            </a:r>
            <a:endParaRPr lang="en-US" altLang="ja-JP" dirty="0" smtClean="0">
              <a:latin typeface="Source Code Pro" panose="020B0509030403020204" pitchFamily="49" charset="0"/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hp</a:t>
            </a:r>
            <a:r>
              <a:rPr lang="en-US" altLang="ja-JP" dirty="0" smtClean="0">
                <a:latin typeface="Source Code Pro" panose="020B0509030403020204" pitchFamily="49" charset="0"/>
              </a:rPr>
              <a:t> **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r>
              <a:rPr lang="ja-JP" altLang="en-US" dirty="0" smtClean="0"/>
              <a:t>メソッド</a:t>
            </a:r>
            <a:endParaRPr lang="en-US" altLang="ja-JP" dirty="0" smtClean="0"/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生成系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hp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new</a:t>
            </a:r>
            <a:r>
              <a:rPr lang="en-US" altLang="ja-JP" dirty="0" smtClean="0">
                <a:latin typeface="Source Code Pro" panose="020B0509030403020204" pitchFamily="49" charset="0"/>
              </a:rPr>
              <a:t>(char *type, int frame, int size,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</a:t>
            </a:r>
            <a:r>
              <a:rPr lang="en-US" altLang="ja-JP" dirty="0" smtClean="0">
                <a:latin typeface="Source Code Pro" panose="020B0509030403020204" pitchFamily="49" charset="0"/>
              </a:rPr>
              <a:t> **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)  </a:t>
            </a:r>
            <a:r>
              <a:rPr lang="en-US" altLang="ja-JP" dirty="0" smtClean="0">
                <a:sym typeface="Wingdings" panose="05000000000000000000" pitchFamily="2" charset="2"/>
              </a:rPr>
              <a:t> Null </a:t>
            </a:r>
            <a:r>
              <a:rPr lang="ja-JP" altLang="en-US" dirty="0" smtClean="0">
                <a:sym typeface="Wingdings" panose="05000000000000000000" pitchFamily="2" charset="2"/>
              </a:rPr>
              <a:t>なら長さ</a:t>
            </a:r>
            <a:r>
              <a:rPr lang="en-US" altLang="ja-JP" dirty="0" smtClean="0">
                <a:sym typeface="Wingdings" panose="05000000000000000000" pitchFamily="2" charset="2"/>
              </a:rPr>
              <a:t>0</a:t>
            </a:r>
            <a:r>
              <a:rPr lang="ja-JP" altLang="en-US" dirty="0" smtClean="0">
                <a:sym typeface="Wingdings" panose="05000000000000000000" pitchFamily="2" charset="2"/>
              </a:rPr>
              <a:t>を返す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delete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操作系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append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* poses,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removeById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* poses, int id)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removeByCoord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* poses, </a:t>
            </a:r>
            <a:r>
              <a:rPr lang="en-US" altLang="ja-JP" u="sng" dirty="0" smtClean="0">
                <a:latin typeface="Source Code Pro" panose="020B0509030403020204" pitchFamily="49" charset="0"/>
              </a:rPr>
              <a:t>Coordinate sys, </a:t>
            </a:r>
            <a:r>
              <a:rPr lang="en-US" altLang="ja-JP" dirty="0">
                <a:latin typeface="Source Code Pro" panose="020B0509030403020204" pitchFamily="49" charset="0"/>
              </a:rPr>
              <a:t>float* </a:t>
            </a:r>
            <a:r>
              <a:rPr lang="en-US" altLang="ja-JP" dirty="0" err="1">
                <a:latin typeface="Source Code Pro" panose="020B0509030403020204" pitchFamily="49" charset="0"/>
              </a:rPr>
              <a:t>coord</a:t>
            </a:r>
            <a:r>
              <a:rPr lang="en-US" altLang="ja-JP" dirty="0">
                <a:latin typeface="Source Code Pro" panose="020B0509030403020204" pitchFamily="49" charset="0"/>
              </a:rPr>
              <a:t>, </a:t>
            </a:r>
            <a:r>
              <a:rPr lang="en-US" altLang="ja-JP" dirty="0" smtClean="0">
                <a:latin typeface="Source Code Pro" panose="020B0509030403020204" pitchFamily="49" charset="0"/>
              </a:rPr>
              <a:t>float tolerance)</a:t>
            </a: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アクセッサ 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以下の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</a:t>
            </a: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版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も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/>
            <a:r>
              <a:rPr lang="en-US" altLang="ja-JP" dirty="0" err="1">
                <a:latin typeface="Source Code Pro" panose="020B0509030403020204" pitchFamily="49" charset="0"/>
              </a:rPr>
              <a:t>hp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>
                <a:latin typeface="Source Code Pro" panose="020B0509030403020204" pitchFamily="49" charset="0"/>
              </a:rPr>
              <a:t>getById</a:t>
            </a:r>
            <a:r>
              <a:rPr lang="en-US" altLang="ja-JP" dirty="0">
                <a:latin typeface="Source Code Pro" panose="020B0509030403020204" pitchFamily="49" charset="0"/>
              </a:rPr>
              <a:t>(</a:t>
            </a:r>
            <a:r>
              <a:rPr lang="en-US" altLang="ja-JP" dirty="0" err="1">
                <a:latin typeface="Source Code Pro" panose="020B0509030403020204" pitchFamily="49" charset="0"/>
              </a:rPr>
              <a:t>hps</a:t>
            </a:r>
            <a:r>
              <a:rPr lang="en-US" altLang="ja-JP" dirty="0">
                <a:latin typeface="Source Code Pro" panose="020B0509030403020204" pitchFamily="49" charset="0"/>
              </a:rPr>
              <a:t>* poses, int id)</a:t>
            </a:r>
            <a:endParaRPr lang="en-US" altLang="ja-JP" b="1" dirty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hp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getByCoord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* poses, Coordinate sys, </a:t>
            </a:r>
            <a:r>
              <a:rPr lang="en-US" altLang="ja-JP" dirty="0">
                <a:latin typeface="Source Code Pro" panose="020B0509030403020204" pitchFamily="49" charset="0"/>
              </a:rPr>
              <a:t>float* </a:t>
            </a:r>
            <a:r>
              <a:rPr lang="en-US" altLang="ja-JP" dirty="0" err="1">
                <a:latin typeface="Source Code Pro" panose="020B0509030403020204" pitchFamily="49" charset="0"/>
              </a:rPr>
              <a:t>coord</a:t>
            </a:r>
            <a:r>
              <a:rPr lang="en-US" altLang="ja-JP" dirty="0">
                <a:latin typeface="Source Code Pro" panose="020B0509030403020204" pitchFamily="49" charset="0"/>
              </a:rPr>
              <a:t>, float </a:t>
            </a:r>
            <a:r>
              <a:rPr lang="en-US" altLang="ja-JP" dirty="0" smtClean="0">
                <a:latin typeface="Source Code Pro" panose="020B0509030403020204" pitchFamily="49" charset="0"/>
              </a:rPr>
              <a:t>tolerance)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char*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getType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* poses)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ファイル読み込み系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readFiles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 *poses)</a:t>
            </a:r>
          </a:p>
          <a:p>
            <a:pPr marL="358631" lvl="1" indent="0">
              <a:buNone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ユーティリティ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</a:t>
            </a:r>
            <a:r>
              <a:rPr lang="ja-JP" altLang="en-US" dirty="0" smtClean="0">
                <a:latin typeface="Source Code Pro" panose="020B0509030403020204" pitchFamily="49" charset="0"/>
              </a:rPr>
              <a:t>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print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hps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>
                <a:latin typeface="Source Code Pro" panose="020B0509030403020204" pitchFamily="49" charset="0"/>
              </a:rPr>
              <a:t>*poses)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54093" y="6361607"/>
            <a:ext cx="298190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Source Code Pro" panose="020B0509030403020204" pitchFamily="49" charset="0"/>
              </a:rPr>
              <a:t>Coordinate </a:t>
            </a:r>
            <a:r>
              <a:rPr kumimoji="1" lang="ja-JP" altLang="en-US" sz="1400" dirty="0" smtClean="0"/>
              <a:t>の定義は次スライド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 bwMode="auto">
          <a:xfrm>
            <a:off x="5513696" y="980540"/>
            <a:ext cx="3220871" cy="64354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panose="020B0509030403020204" pitchFamily="49" charset="0"/>
              </a:rPr>
              <a:t>s/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panose="020B0509030403020204" pitchFamily="49" charset="0"/>
              </a:rPr>
              <a:t>hp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panose="020B0509030403020204" pitchFamily="49" charset="0"/>
              </a:rPr>
              <a:t>/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panose="020B0509030403020204" pitchFamily="49" charset="0"/>
              </a:rPr>
              <a:t>harkio_Position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panose="020B0509030403020204" pitchFamily="49" charset="0"/>
              </a:rPr>
              <a:t>/g</a:t>
            </a:r>
          </a:p>
          <a:p>
            <a:pPr defTabSz="1008063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 dirty="0" smtClean="0">
                <a:solidFill>
                  <a:schemeClr val="tx1"/>
                </a:solidFill>
                <a:latin typeface="Source Code Pro" panose="020B0509030403020204" pitchFamily="49" charset="0"/>
              </a:rPr>
              <a:t>s/</a:t>
            </a:r>
            <a:r>
              <a:rPr kumimoji="0" lang="en-US" altLang="ja-JP" sz="1600" dirty="0" err="1" smtClean="0">
                <a:solidFill>
                  <a:schemeClr val="tx1"/>
                </a:solidFill>
                <a:latin typeface="Source Code Pro" panose="020B0509030403020204" pitchFamily="49" charset="0"/>
              </a:rPr>
              <a:t>hps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Source Code Pro" panose="020B0509030403020204" pitchFamily="49" charset="0"/>
              </a:rPr>
              <a:t>/</a:t>
            </a:r>
            <a:r>
              <a:rPr kumimoji="0" lang="en-US" altLang="ja-JP" sz="1600" dirty="0" err="1" smtClean="0">
                <a:solidFill>
                  <a:schemeClr val="tx1"/>
                </a:solidFill>
                <a:latin typeface="Source Code Pro" panose="020B0509030403020204" pitchFamily="49" charset="0"/>
              </a:rPr>
              <a:t>harkio_Positions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Source Code Pro" panose="020B0509030403020204" pitchFamily="49" charset="0"/>
              </a:rPr>
              <a:t>/g</a:t>
            </a:r>
            <a:endParaRPr kumimoji="0" lang="ja-JP" altLang="en-US" sz="1600" dirty="0">
              <a:solidFill>
                <a:schemeClr val="tx1"/>
              </a:solidFill>
              <a:latin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0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</a:t>
            </a:r>
            <a:r>
              <a:rPr lang="en-US" altLang="ja-JP" dirty="0" err="1" smtClean="0"/>
              <a:t>_Position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目的</a:t>
            </a:r>
            <a:r>
              <a:rPr lang="ja-JP" altLang="en-US" dirty="0" smtClean="0"/>
              <a:t>：　位置の</a:t>
            </a:r>
            <a:r>
              <a:rPr lang="ja-JP" altLang="en-US" dirty="0"/>
              <a:t>保持・</a:t>
            </a:r>
            <a:r>
              <a:rPr lang="ja-JP" altLang="en-US" dirty="0" smtClean="0"/>
              <a:t>操作</a:t>
            </a:r>
            <a:endParaRPr kumimoji="1"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id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Coordinate sys  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enum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>
                <a:latin typeface="Source Code Pro" panose="020B0509030403020204" pitchFamily="49" charset="0"/>
              </a:rPr>
              <a:t>Coordinate {</a:t>
            </a:r>
            <a:r>
              <a:rPr lang="en-US" altLang="ja-JP" dirty="0" smtClean="0">
                <a:latin typeface="Source Code Pro" panose="020B0509030403020204" pitchFamily="49" charset="0"/>
              </a:rPr>
              <a:t>Polar, </a:t>
            </a:r>
            <a:r>
              <a:rPr lang="en-US" altLang="ja-JP" dirty="0">
                <a:latin typeface="Source Code Pro" panose="020B0509030403020204" pitchFamily="49" charset="0"/>
              </a:rPr>
              <a:t>Cartesian</a:t>
            </a:r>
            <a:r>
              <a:rPr lang="en-US" altLang="ja-JP" dirty="0" smtClean="0">
                <a:latin typeface="Source Code Pro" panose="020B0509030403020204" pitchFamily="49" charset="0"/>
              </a:rPr>
              <a:t>})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float*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coord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char* path,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*data</a:t>
            </a:r>
          </a:p>
          <a:p>
            <a:r>
              <a:rPr lang="ja-JP" altLang="en-US" dirty="0" smtClean="0"/>
              <a:t>メソッド</a:t>
            </a:r>
            <a:endParaRPr lang="en-US" altLang="ja-JP" dirty="0" smtClean="0"/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生成系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new</a:t>
            </a:r>
            <a:r>
              <a:rPr lang="en-US" altLang="ja-JP" dirty="0" smtClean="0">
                <a:latin typeface="Source Code Pro" panose="020B0509030403020204" pitchFamily="49" charset="0"/>
              </a:rPr>
              <a:t>(int id, Coordinate sys, float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coord</a:t>
            </a:r>
            <a:r>
              <a:rPr lang="en-US" altLang="ja-JP" dirty="0" smtClean="0">
                <a:latin typeface="Source Code Pro" panose="020B0509030403020204" pitchFamily="49" charset="0"/>
              </a:rPr>
              <a:t>, char* path)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delete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358631" lvl="1" indent="0">
              <a:buNone/>
            </a:pP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アクセッサ 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float*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, Coordinate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returnSys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setPosition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>
                <a:latin typeface="Source Code Pro" panose="020B0509030403020204" pitchFamily="49" charset="0"/>
              </a:rPr>
              <a:t>*</a:t>
            </a:r>
            <a:r>
              <a:rPr lang="en-US" altLang="ja-JP" dirty="0" err="1">
                <a:latin typeface="Source Code Pro" panose="020B0509030403020204" pitchFamily="49" charset="0"/>
              </a:rPr>
              <a:t>pos</a:t>
            </a:r>
            <a:r>
              <a:rPr lang="en-US" altLang="ja-JP" dirty="0">
                <a:latin typeface="Source Code Pro" panose="020B0509030403020204" pitchFamily="49" charset="0"/>
              </a:rPr>
              <a:t>, Coordinate </a:t>
            </a:r>
            <a:r>
              <a:rPr lang="en-US" altLang="ja-JP" dirty="0" smtClean="0">
                <a:latin typeface="Source Code Pro" panose="020B0509030403020204" pitchFamily="49" charset="0"/>
              </a:rPr>
              <a:t>sys, float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coord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marL="358631" lvl="1" indent="0">
              <a:buNone/>
            </a:pP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操作系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readFile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endParaRPr lang="en-US" altLang="ja-JP" dirty="0" smtClean="0">
              <a:latin typeface="Source Code Pro" panose="020B0509030403020204" pitchFamily="49" charset="0"/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ユーティリティ系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print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pos</a:t>
            </a:r>
            <a:r>
              <a:rPr lang="en-US" altLang="ja-JP" dirty="0">
                <a:latin typeface="Source Code Pro" panose="020B0509030403020204" pitchFamily="49" charset="0"/>
              </a:rPr>
              <a:t>)</a:t>
            </a:r>
          </a:p>
          <a:p>
            <a:pPr marL="358631" lvl="1" indent="0">
              <a:buNone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3292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</a:t>
            </a:r>
            <a:r>
              <a:rPr lang="en-US" altLang="ja-JP" dirty="0" err="1" smtClean="0"/>
              <a:t>_Neighbors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目的</a:t>
            </a:r>
            <a:r>
              <a:rPr lang="ja-JP" altLang="en-US" dirty="0" smtClean="0"/>
              <a:t>：　近接</a:t>
            </a:r>
            <a:r>
              <a:rPr lang="en-US" altLang="ja-JP" dirty="0" smtClean="0"/>
              <a:t>ID</a:t>
            </a:r>
            <a:r>
              <a:rPr lang="ja-JP" altLang="en-US" dirty="0" smtClean="0"/>
              <a:t>の計算・操作</a:t>
            </a:r>
            <a:endParaRPr kumimoji="1"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int size</a:t>
            </a:r>
          </a:p>
          <a:p>
            <a:pPr lvl="1"/>
            <a:r>
              <a:rPr lang="en-US" altLang="ja-JP" dirty="0" smtClean="0"/>
              <a:t>int* ids, int* </a:t>
            </a:r>
            <a:r>
              <a:rPr lang="en-US" altLang="ja-JP" dirty="0" err="1" smtClean="0"/>
              <a:t>numNeighbors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int** neighbors 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harkio_Positions</a:t>
            </a:r>
            <a:r>
              <a:rPr lang="en-US" altLang="ja-JP" dirty="0" smtClean="0">
                <a:sym typeface="Wingdings" panose="05000000000000000000" pitchFamily="2" charset="2"/>
              </a:rPr>
              <a:t> *poses</a:t>
            </a: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enum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NeighborAlgorithm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alg</a:t>
            </a:r>
            <a:r>
              <a:rPr lang="en-US" altLang="ja-JP" dirty="0" smtClean="0">
                <a:sym typeface="Wingdings" panose="05000000000000000000" pitchFamily="2" charset="2"/>
              </a:rPr>
              <a:t>  (</a:t>
            </a:r>
            <a:r>
              <a:rPr lang="en-US" altLang="ja-JP" dirty="0" err="1" smtClean="0">
                <a:sym typeface="Wingdings" panose="05000000000000000000" pitchFamily="2" charset="2"/>
              </a:rPr>
              <a:t>enum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NeighborAlgorithm</a:t>
            </a:r>
            <a:r>
              <a:rPr lang="en-US" altLang="ja-JP" dirty="0" smtClean="0">
                <a:sym typeface="Wingdings" panose="05000000000000000000" pitchFamily="2" charset="2"/>
              </a:rPr>
              <a:t> {Undefined, </a:t>
            </a:r>
            <a:r>
              <a:rPr lang="en-US" altLang="ja-JP" dirty="0" err="1" smtClean="0">
                <a:sym typeface="Wingdings" panose="05000000000000000000" pitchFamily="2" charset="2"/>
              </a:rPr>
              <a:t>NearestNeighbor</a:t>
            </a:r>
            <a:r>
              <a:rPr lang="en-US" altLang="ja-JP" dirty="0" smtClean="0">
                <a:sym typeface="Wingdings" panose="05000000000000000000" pitchFamily="2" charset="2"/>
              </a:rPr>
              <a:t>})</a:t>
            </a:r>
            <a:endParaRPr lang="en-US" altLang="ja-JP" dirty="0" smtClean="0"/>
          </a:p>
          <a:p>
            <a:r>
              <a:rPr lang="ja-JP" altLang="en-US" dirty="0" smtClean="0"/>
              <a:t>メソッド</a:t>
            </a:r>
            <a:endParaRPr lang="en-US" altLang="ja-JP" dirty="0" smtClean="0"/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生成系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new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*poses) </a:t>
            </a:r>
            <a:r>
              <a:rPr lang="en-US" altLang="ja-JP" dirty="0" smtClean="0">
                <a:sym typeface="Wingdings" panose="05000000000000000000" pitchFamily="2" charset="2"/>
              </a:rPr>
              <a:t> Null</a:t>
            </a:r>
            <a:r>
              <a:rPr lang="ja-JP" altLang="en-US" dirty="0" smtClean="0">
                <a:sym typeface="Wingdings" panose="05000000000000000000" pitchFamily="2" charset="2"/>
              </a:rPr>
              <a:t>なら空</a:t>
            </a:r>
            <a:r>
              <a:rPr lang="en-US" altLang="ja-JP" dirty="0" smtClean="0">
                <a:sym typeface="Wingdings" panose="05000000000000000000" pitchFamily="2" charset="2"/>
              </a:rPr>
              <a:t>Neighbors</a:t>
            </a:r>
            <a:r>
              <a:rPr lang="ja-JP" altLang="en-US" dirty="0" smtClean="0">
                <a:sym typeface="Wingdings" panose="05000000000000000000" pitchFamily="2" charset="2"/>
              </a:rPr>
              <a:t>が返ってくる</a:t>
            </a:r>
            <a:endParaRPr lang="en-US" altLang="ja-JP" dirty="0" smtClean="0"/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delete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操作系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calcNeighbors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dirty="0" err="1">
                <a:latin typeface="Source Code Pro" panose="020B0509030403020204" pitchFamily="49" charset="0"/>
              </a:rPr>
              <a:t>nbrs</a:t>
            </a:r>
            <a:r>
              <a:rPr lang="en-US" altLang="ja-JP" dirty="0">
                <a:latin typeface="Source Code Pro" panose="020B0509030403020204" pitchFamily="49" charset="0"/>
              </a:rPr>
              <a:t>, Algorithm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alg</a:t>
            </a:r>
            <a:r>
              <a:rPr lang="en-US" altLang="ja-JP" dirty="0" smtClean="0">
                <a:latin typeface="Source Code Pro" panose="020B0509030403020204" pitchFamily="49" charset="0"/>
              </a:rPr>
              <a:t>, ...)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append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, int id, int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numNeighbors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, int *neighbors)</a:t>
            </a: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アクセッサ 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以下の 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</a:t>
            </a: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版も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,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      int id, int*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numNeighbors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, int* neighbors)</a:t>
            </a: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ユーティリティ系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>
                <a:latin typeface="Source Code Pro" panose="020B0509030403020204" pitchFamily="49" charset="0"/>
              </a:rPr>
              <a:t>void </a:t>
            </a:r>
            <a:r>
              <a:rPr lang="en-US" altLang="ja-JP" b="1" dirty="0">
                <a:latin typeface="Source Code Pro" panose="020B0509030403020204" pitchFamily="49" charset="0"/>
              </a:rPr>
              <a:t>print</a:t>
            </a:r>
            <a:r>
              <a:rPr lang="en-US" altLang="ja-JP" dirty="0">
                <a:latin typeface="Source Code Pro" panose="020B0509030403020204" pitchFamily="49" charset="0"/>
              </a:rPr>
              <a:t>(</a:t>
            </a:r>
            <a:r>
              <a:rPr lang="en-US" altLang="ja-JP" dirty="0" err="1">
                <a:latin typeface="Source Code Pro" panose="020B0509030403020204" pitchFamily="49" charset="0"/>
              </a:rPr>
              <a:t>harkio_Neighbors</a:t>
            </a:r>
            <a:r>
              <a:rPr lang="en-US" altLang="ja-JP" dirty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Algorithms_NearestNeighbor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, int n, float thresh)</a:t>
            </a:r>
            <a:endParaRPr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471566"/>
              </p:ext>
            </p:extLst>
          </p:nvPr>
        </p:nvGraphicFramePr>
        <p:xfrm>
          <a:off x="6393180" y="1232000"/>
          <a:ext cx="1620000" cy="129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"/>
                <a:gridCol w="324000"/>
                <a:gridCol w="324000"/>
                <a:gridCol w="324000"/>
                <a:gridCol w="324000"/>
              </a:tblGrid>
              <a:tr h="259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6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8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9</a:t>
                      </a:r>
                      <a:endParaRPr kumimoji="1" lang="ja-JP" altLang="en-US" sz="11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</a:t>
                      </a:r>
                      <a:endParaRPr kumimoji="1" lang="ja-JP" altLang="en-US" sz="11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3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6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8</a:t>
                      </a:r>
                      <a:endParaRPr kumimoji="1" lang="ja-JP" altLang="en-US" sz="11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9</a:t>
                      </a:r>
                      <a:endParaRPr kumimoji="1" lang="ja-JP" altLang="en-US" sz="11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8</a:t>
                      </a:r>
                      <a:endParaRPr kumimoji="1" lang="ja-JP" altLang="en-US" sz="11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</a:t>
                      </a:r>
                      <a:endParaRPr kumimoji="1" lang="ja-JP" altLang="en-US" sz="11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907956" y="1191281"/>
            <a:ext cx="151676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 smtClean="0"/>
              <a:t>ids</a:t>
            </a:r>
          </a:p>
          <a:p>
            <a:pPr algn="r"/>
            <a:r>
              <a:rPr lang="en-US" altLang="ja-JP" sz="1600" dirty="0" err="1" smtClean="0"/>
              <a:t>numNeighbors</a:t>
            </a:r>
            <a:endParaRPr lang="en-US" altLang="ja-JP" sz="1600" dirty="0" smtClean="0"/>
          </a:p>
          <a:p>
            <a:pPr algn="r"/>
            <a:r>
              <a:rPr kumimoji="1" lang="en-US" altLang="ja-JP" sz="1600" dirty="0" smtClean="0"/>
              <a:t>neighbors</a:t>
            </a:r>
            <a:endParaRPr kumimoji="1" lang="ja-JP" altLang="en-US" sz="1600" dirty="0"/>
          </a:p>
        </p:txBody>
      </p:sp>
      <p:cxnSp>
        <p:nvCxnSpPr>
          <p:cNvPr id="7" name="直線矢印コネクタ 6"/>
          <p:cNvCxnSpPr/>
          <p:nvPr/>
        </p:nvCxnSpPr>
        <p:spPr bwMode="auto">
          <a:xfrm>
            <a:off x="6347460" y="1097280"/>
            <a:ext cx="16840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テキスト ボックス 12"/>
          <p:cNvSpPr txBox="1"/>
          <p:nvPr/>
        </p:nvSpPr>
        <p:spPr>
          <a:xfrm>
            <a:off x="6915196" y="811263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 smtClean="0"/>
              <a:t>size</a:t>
            </a:r>
            <a:endParaRPr kumimoji="1" lang="ja-JP" altLang="en-US" sz="1600" dirty="0"/>
          </a:p>
        </p:txBody>
      </p:sp>
      <p:cxnSp>
        <p:nvCxnSpPr>
          <p:cNvPr id="19" name="直線矢印コネクタ 18"/>
          <p:cNvCxnSpPr/>
          <p:nvPr/>
        </p:nvCxnSpPr>
        <p:spPr bwMode="auto">
          <a:xfrm>
            <a:off x="8122920" y="1737360"/>
            <a:ext cx="0" cy="541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テキスト ボックス 19"/>
          <p:cNvSpPr txBox="1"/>
          <p:nvPr/>
        </p:nvSpPr>
        <p:spPr>
          <a:xfrm rot="5400000">
            <a:off x="7631156" y="1922250"/>
            <a:ext cx="1245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err="1" smtClean="0"/>
              <a:t>numNeighbors</a:t>
            </a:r>
            <a:r>
              <a:rPr kumimoji="1" lang="en-US" altLang="ja-JP" sz="1100" dirty="0" smtClean="0"/>
              <a:t>[</a:t>
            </a:r>
            <a:r>
              <a:rPr kumimoji="1" lang="en-US" altLang="ja-JP" sz="1100" dirty="0" err="1" smtClean="0"/>
              <a:t>i</a:t>
            </a:r>
            <a:r>
              <a:rPr kumimoji="1" lang="en-US" altLang="ja-JP" sz="1100" dirty="0" smtClean="0"/>
              <a:t>]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23588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</a:t>
            </a:r>
            <a:r>
              <a:rPr lang="en-US" altLang="ja-JP" dirty="0" err="1" smtClean="0"/>
              <a:t>_TransferFunction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00" y="980540"/>
            <a:ext cx="8928000" cy="5801260"/>
          </a:xfrm>
        </p:spPr>
        <p:txBody>
          <a:bodyPr/>
          <a:lstStyle/>
          <a:p>
            <a:r>
              <a:rPr kumimoji="1" lang="ja-JP" altLang="en-US" dirty="0" smtClean="0"/>
              <a:t>目的</a:t>
            </a:r>
            <a:r>
              <a:rPr lang="ja-JP" altLang="en-US" dirty="0" smtClean="0"/>
              <a:t>：　伝達関数の読み・書き・操作</a:t>
            </a:r>
            <a:endParaRPr kumimoji="1"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zip *handle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*poses,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mics</a:t>
            </a:r>
            <a:r>
              <a:rPr lang="en-US" altLang="ja-JP" dirty="0" smtClean="0">
                <a:latin typeface="Source Code Pro" panose="020B0509030403020204" pitchFamily="49" charset="0"/>
              </a:rPr>
              <a:t>;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cfg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loctfs</a:t>
            </a:r>
            <a:r>
              <a:rPr lang="en-US" altLang="ja-JP" dirty="0" smtClean="0">
                <a:latin typeface="Source Code Pro" panose="020B0509030403020204" pitchFamily="49" charset="0"/>
              </a:rPr>
              <a:t>,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septfs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r>
              <a:rPr lang="ja-JP" altLang="en-US" dirty="0" smtClean="0"/>
              <a:t>メソッド</a:t>
            </a:r>
            <a:endParaRPr lang="en-US" altLang="ja-JP" dirty="0" smtClean="0"/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生成</a:t>
            </a: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>
                <a:latin typeface="Source Code Pro" panose="020B0509030403020204" pitchFamily="49" charset="0"/>
              </a:rPr>
              <a:t>harkio_TransferFunction</a:t>
            </a:r>
            <a:r>
              <a:rPr lang="en-US" altLang="ja-JP">
                <a:latin typeface="Source Code Pro" panose="020B0509030403020204" pitchFamily="49" charset="0"/>
              </a:rPr>
              <a:t>* </a:t>
            </a:r>
            <a:r>
              <a:rPr lang="en-US" altLang="ja-JP" b="1" smtClean="0">
                <a:latin typeface="Source Code Pro" panose="020B0509030403020204" pitchFamily="49" charset="0"/>
              </a:rPr>
              <a:t>new</a:t>
            </a:r>
            <a:r>
              <a:rPr lang="en-US" altLang="ja-JP" smtClean="0">
                <a:latin typeface="Source Code Pro" panose="020B0509030403020204" pitchFamily="49" charset="0"/>
              </a:rPr>
              <a:t>(void)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fromFile</a:t>
            </a:r>
            <a:r>
              <a:rPr lang="en-US" altLang="ja-JP" dirty="0" smtClean="0">
                <a:latin typeface="Source Code Pro" panose="020B0509030403020204" pitchFamily="49" charset="0"/>
              </a:rPr>
              <a:t>(char *filename)</a:t>
            </a: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fromData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*poses, 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	       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harkio_Positions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mics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harkio_Config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cfg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nbrs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endParaRPr lang="en-US" altLang="ja-JP" dirty="0">
              <a:latin typeface="Source Code Pro" panose="020B0509030403020204" pitchFamily="49" charset="0"/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void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delete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ファイル読み書き系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write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</a:t>
            </a:r>
            <a:r>
              <a:rPr lang="en-US" altLang="ja-JP" dirty="0" smtClean="0">
                <a:latin typeface="Source Code Pro" panose="020B0509030403020204" pitchFamily="49" charset="0"/>
              </a:rPr>
              <a:t>, char *path)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readTFs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アクセッサ 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以下の 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版も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b="1" dirty="0" err="1" smtClean="0">
                <a:latin typeface="Source Code Pro" panose="020B0509030403020204" pitchFamily="49" charset="0"/>
              </a:rPr>
              <a:t>getConfig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getNeighbors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getMicrophones</a:t>
            </a:r>
            <a:r>
              <a:rPr lang="en-US" altLang="ja-JP" dirty="0" smtClean="0">
                <a:latin typeface="Source Code Pro" panose="020B0509030403020204" pitchFamily="49" charset="0"/>
              </a:rPr>
              <a:t>,</a:t>
            </a:r>
            <a:r>
              <a:rPr lang="en-US" altLang="ja-JP" b="1" dirty="0" smtClean="0">
                <a:latin typeface="Source Code Pro" panose="020B0509030403020204" pitchFamily="49" charset="0"/>
              </a:rPr>
              <a:t>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getPositions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ユーティリティ系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getTFByPos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tf,harkio_Position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>
                <a:latin typeface="Source Code Pro" panose="020B0509030403020204" pitchFamily="49" charset="0"/>
              </a:rPr>
              <a:t>*</a:t>
            </a:r>
            <a:r>
              <a:rPr lang="en-US" altLang="ja-JP" dirty="0" err="1">
                <a:latin typeface="Source Code Pro" panose="020B0509030403020204" pitchFamily="49" charset="0"/>
              </a:rPr>
              <a:t>pos</a:t>
            </a:r>
            <a:r>
              <a:rPr lang="en-US" altLang="ja-JP" dirty="0">
                <a:latin typeface="Source Code Pro" panose="020B0509030403020204" pitchFamily="49" charset="0"/>
              </a:rPr>
              <a:t>)</a:t>
            </a:r>
          </a:p>
          <a:p>
            <a:pPr lvl="1"/>
            <a:r>
              <a:rPr lang="en-US" altLang="ja-JP" dirty="0" err="1">
                <a:latin typeface="Source Code Pro" panose="020B0509030403020204" pitchFamily="49" charset="0"/>
              </a:rPr>
              <a:t>harkio_Matrix</a:t>
            </a:r>
            <a:r>
              <a:rPr lang="en-US" altLang="ja-JP" dirty="0">
                <a:latin typeface="Source Code Pro" panose="020B0509030403020204" pitchFamily="49" charset="0"/>
              </a:rPr>
              <a:t>*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getTFById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 </a:t>
            </a:r>
            <a:r>
              <a:rPr lang="en-US" altLang="ja-JP" dirty="0">
                <a:latin typeface="Source Code Pro" panose="020B0509030403020204" pitchFamily="49" charset="0"/>
              </a:rPr>
              <a:t>*</a:t>
            </a:r>
            <a:r>
              <a:rPr lang="en-US" altLang="ja-JP" dirty="0" err="1">
                <a:latin typeface="Source Code Pro" panose="020B0509030403020204" pitchFamily="49" charset="0"/>
              </a:rPr>
              <a:t>tf</a:t>
            </a:r>
            <a:r>
              <a:rPr lang="en-US" altLang="ja-JP" dirty="0">
                <a:latin typeface="Source Code Pro" panose="020B0509030403020204" pitchFamily="49" charset="0"/>
              </a:rPr>
              <a:t>, int id)</a:t>
            </a: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err="1" smtClean="0">
                <a:latin typeface="Source Code Pro" panose="020B0509030403020204" pitchFamily="49" charset="0"/>
              </a:rPr>
              <a:t>getNeighborTFsById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dirty="0" smtClean="0">
                <a:latin typeface="Source Code Pro" panose="020B0509030403020204" pitchFamily="49" charset="0"/>
              </a:rPr>
              <a:t>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</a:t>
            </a:r>
            <a:r>
              <a:rPr lang="en-US" altLang="ja-JP" dirty="0" smtClean="0">
                <a:latin typeface="Source Code Pro" panose="020B0509030403020204" pitchFamily="49" charset="0"/>
              </a:rPr>
              <a:t>,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            int id, 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harkio_Matrix</a:t>
            </a:r>
            <a:r>
              <a:rPr lang="en-US" altLang="ja-JP" dirty="0" smtClean="0">
                <a:latin typeface="Source Code Pro" panose="020B0509030403020204" pitchFamily="49" charset="0"/>
              </a:rPr>
              <a:t> **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tfs</a:t>
            </a:r>
            <a:r>
              <a:rPr lang="en-US" altLang="ja-JP" dirty="0" smtClean="0">
                <a:latin typeface="Source Code Pro" panose="020B0509030403020204" pitchFamily="49" charset="0"/>
              </a:rPr>
              <a:t>, int *size)</a:t>
            </a:r>
          </a:p>
        </p:txBody>
      </p:sp>
      <p:sp>
        <p:nvSpPr>
          <p:cNvPr id="4" name="正方形/長方形 3"/>
          <p:cNvSpPr/>
          <p:nvPr/>
        </p:nvSpPr>
        <p:spPr bwMode="auto">
          <a:xfrm>
            <a:off x="5204460" y="980540"/>
            <a:ext cx="3589020" cy="31242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poses, </a:t>
            </a:r>
            <a:r>
              <a:rPr kumimoji="0" lang="en-US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loctfs</a:t>
            </a:r>
            <a:r>
              <a:rPr kumimoji="0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en-US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septfs</a:t>
            </a:r>
            <a:r>
              <a:rPr kumimoji="0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は同じ長さ、</a:t>
            </a:r>
            <a:r>
              <a:rPr kumimoji="0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  <a:r>
              <a:rPr kumimoji="0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対</a:t>
            </a:r>
            <a:r>
              <a:rPr kumimoji="0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  <a:r>
              <a:rPr kumimoji="0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対応</a:t>
            </a:r>
          </a:p>
        </p:txBody>
      </p:sp>
    </p:spTree>
    <p:extLst>
      <p:ext uri="{BB962C8B-B14F-4D97-AF65-F5344CB8AC3E}">
        <p14:creationId xmlns:p14="http://schemas.microsoft.com/office/powerpoint/2010/main" val="211120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</a:t>
            </a:r>
            <a:r>
              <a:rPr lang="en-US" altLang="ja-JP" dirty="0" err="1" smtClean="0"/>
              <a:t>_TransferFunction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00" y="980540"/>
            <a:ext cx="8928000" cy="5801260"/>
          </a:xfrm>
        </p:spPr>
        <p:txBody>
          <a:bodyPr/>
          <a:lstStyle/>
          <a:p>
            <a:r>
              <a:rPr lang="ja-JP" altLang="en-US" dirty="0" smtClean="0"/>
              <a:t>メソッド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631" lvl="1" indent="0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ファイル読み書き系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ja-JP" dirty="0" smtClean="0">
                <a:latin typeface="Source Code Pro" panose="020B0509030403020204" pitchFamily="49" charset="0"/>
              </a:rPr>
              <a:t>int </a:t>
            </a:r>
            <a:r>
              <a:rPr lang="en-US" altLang="ja-JP" b="1" dirty="0" smtClean="0">
                <a:latin typeface="Source Code Pro" panose="020B0509030403020204" pitchFamily="49" charset="0"/>
              </a:rPr>
              <a:t>libharkio3_TransferFunction_readlibharkio2</a:t>
            </a:r>
            <a:r>
              <a:rPr lang="en-US" altLang="ja-JP" dirty="0" smtClean="0">
                <a:latin typeface="Source Code Pro" panose="020B0509030403020204" pitchFamily="49" charset="0"/>
              </a:rPr>
              <a:t>(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         </a:t>
            </a:r>
            <a:r>
              <a:rPr lang="en-US" altLang="ja-JP" err="1" smtClean="0">
                <a:latin typeface="Source Code Pro" panose="020B0509030403020204" pitchFamily="49" charset="0"/>
              </a:rPr>
              <a:t>harkio_TransferFunction</a:t>
            </a:r>
            <a:r>
              <a:rPr lang="en-US" altLang="ja-JP" smtClean="0">
                <a:latin typeface="Source Code Pro" panose="020B0509030403020204" pitchFamily="49" charset="0"/>
              </a:rPr>
              <a:t> **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tf</a:t>
            </a:r>
            <a:r>
              <a:rPr lang="en-US" altLang="ja-JP" dirty="0" smtClean="0">
                <a:latin typeface="Source Code Pro" panose="020B0509030403020204" pitchFamily="49" charset="0"/>
              </a:rPr>
              <a:t>, </a:t>
            </a:r>
            <a:r>
              <a:rPr lang="en-US" altLang="ja-JP" dirty="0">
                <a:latin typeface="Source Code Pro" panose="020B0509030403020204" pitchFamily="49" charset="0"/>
              </a:rPr>
              <a:t/>
            </a:r>
            <a:br>
              <a:rPr lang="en-US" altLang="ja-JP" dirty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         char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loctfpath</a:t>
            </a:r>
            <a:r>
              <a:rPr lang="en-US" altLang="ja-JP" dirty="0" smtClean="0">
                <a:latin typeface="Source Code Pro" panose="020B0509030403020204" pitchFamily="49" charset="0"/>
              </a:rPr>
              <a:t>, char *</a:t>
            </a:r>
            <a:r>
              <a:rPr lang="en-US" altLang="ja-JP" dirty="0" err="1" smtClean="0">
                <a:latin typeface="Source Code Pro" panose="020B0509030403020204" pitchFamily="49" charset="0"/>
              </a:rPr>
              <a:t>septfpath</a:t>
            </a:r>
            <a:r>
              <a:rPr lang="en-US" altLang="ja-JP" dirty="0" smtClean="0">
                <a:latin typeface="Source Code Pro" panose="020B0509030403020204" pitchFamily="49" charset="0"/>
              </a:rPr>
              <a:t>)</a:t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err="1" smtClean="0">
                <a:latin typeface="Source Code Pro" panose="020B0509030403020204" pitchFamily="49" charset="0"/>
              </a:rPr>
              <a:t>loctfpath</a:t>
            </a:r>
            <a:r>
              <a:rPr lang="en-US" altLang="ja-JP" dirty="0" smtClean="0">
                <a:latin typeface="Source Code Pro" panose="020B0509030403020204" pitchFamily="49" charset="0"/>
              </a:rPr>
              <a:t>: libharkio2 </a:t>
            </a:r>
            <a:r>
              <a:rPr lang="ja-JP" altLang="en-US" dirty="0" smtClean="0">
                <a:latin typeface="Source Code Pro" panose="020B0509030403020204" pitchFamily="49" charset="0"/>
              </a:rPr>
              <a:t>で作られた定位伝達関数。</a:t>
            </a:r>
            <a:r>
              <a:rPr lang="en-US" altLang="ja-JP" dirty="0" smtClean="0">
                <a:latin typeface="Source Code Pro" panose="020B0509030403020204" pitchFamily="49" charset="0"/>
              </a:rPr>
              <a:t>NULL </a:t>
            </a:r>
            <a:r>
              <a:rPr lang="ja-JP" altLang="en-US" dirty="0" smtClean="0">
                <a:latin typeface="Source Code Pro" panose="020B0509030403020204" pitchFamily="49" charset="0"/>
              </a:rPr>
              <a:t>なら読まない</a:t>
            </a:r>
            <a:r>
              <a:rPr lang="en-US" altLang="ja-JP" dirty="0" smtClean="0">
                <a:latin typeface="Source Code Pro" panose="020B0509030403020204" pitchFamily="49" charset="0"/>
              </a:rPr>
              <a:t/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err="1" smtClean="0">
                <a:latin typeface="Source Code Pro" panose="020B0509030403020204" pitchFamily="49" charset="0"/>
              </a:rPr>
              <a:t>septfpath</a:t>
            </a:r>
            <a:r>
              <a:rPr lang="en-US" altLang="ja-JP" dirty="0" smtClean="0">
                <a:latin typeface="Source Code Pro" panose="020B0509030403020204" pitchFamily="49" charset="0"/>
              </a:rPr>
              <a:t>: </a:t>
            </a:r>
            <a:r>
              <a:rPr lang="en-US" altLang="ja-JP" dirty="0">
                <a:latin typeface="Source Code Pro" panose="020B0509030403020204" pitchFamily="49" charset="0"/>
              </a:rPr>
              <a:t>libharkio2 </a:t>
            </a:r>
            <a:r>
              <a:rPr lang="ja-JP" altLang="en-US" dirty="0">
                <a:latin typeface="Source Code Pro" panose="020B0509030403020204" pitchFamily="49" charset="0"/>
              </a:rPr>
              <a:t>で</a:t>
            </a:r>
            <a:r>
              <a:rPr lang="ja-JP" altLang="en-US" dirty="0" smtClean="0">
                <a:latin typeface="Source Code Pro" panose="020B0509030403020204" pitchFamily="49" charset="0"/>
              </a:rPr>
              <a:t>作られた</a:t>
            </a:r>
            <a:r>
              <a:rPr lang="ja-JP" altLang="en-US" dirty="0">
                <a:latin typeface="Source Code Pro" panose="020B0509030403020204" pitchFamily="49" charset="0"/>
              </a:rPr>
              <a:t>分離</a:t>
            </a:r>
            <a:r>
              <a:rPr lang="ja-JP" altLang="en-US" dirty="0" smtClean="0">
                <a:latin typeface="Source Code Pro" panose="020B0509030403020204" pitchFamily="49" charset="0"/>
              </a:rPr>
              <a:t>伝達関数。</a:t>
            </a:r>
            <a:r>
              <a:rPr lang="en-US" altLang="ja-JP" dirty="0" smtClean="0">
                <a:latin typeface="Source Code Pro" panose="020B0509030403020204" pitchFamily="49" charset="0"/>
              </a:rPr>
              <a:t>NULL </a:t>
            </a:r>
            <a:r>
              <a:rPr lang="ja-JP" altLang="en-US" dirty="0" smtClean="0">
                <a:latin typeface="Source Code Pro" panose="020B0509030403020204" pitchFamily="49" charset="0"/>
              </a:rPr>
              <a:t>なら読まない</a:t>
            </a:r>
            <a:r>
              <a:rPr lang="en-US" altLang="ja-JP" dirty="0" smtClean="0">
                <a:latin typeface="Source Code Pro" panose="020B0509030403020204" pitchFamily="49" charset="0"/>
              </a:rPr>
              <a:t/>
            </a:r>
            <a:br>
              <a:rPr lang="en-US" altLang="ja-JP" dirty="0" smtClean="0">
                <a:latin typeface="Source Code Pro" panose="020B0509030403020204" pitchFamily="49" charset="0"/>
              </a:rPr>
            </a:br>
            <a:r>
              <a:rPr lang="en-US" altLang="ja-JP" dirty="0" err="1" smtClean="0">
                <a:latin typeface="Source Code Pro" panose="020B0509030403020204" pitchFamily="49" charset="0"/>
              </a:rPr>
              <a:t>tf</a:t>
            </a:r>
            <a:r>
              <a:rPr lang="en-US" altLang="ja-JP" dirty="0" smtClean="0">
                <a:latin typeface="Source Code Pro" panose="020B0509030403020204" pitchFamily="49" charset="0"/>
              </a:rPr>
              <a:t>       : </a:t>
            </a:r>
            <a:r>
              <a:rPr lang="ja-JP" altLang="en-US" dirty="0" smtClean="0">
                <a:latin typeface="Source Code Pro" panose="020B0509030403020204" pitchFamily="49" charset="0"/>
              </a:rPr>
              <a:t>上記２つを読み込んだデータ。関数内で </a:t>
            </a:r>
            <a:r>
              <a:rPr lang="en-US" altLang="ja-JP" dirty="0" smtClean="0">
                <a:latin typeface="Source Code Pro" panose="020B0509030403020204" pitchFamily="49" charset="0"/>
              </a:rPr>
              <a:t>new </a:t>
            </a:r>
            <a:r>
              <a:rPr lang="ja-JP" altLang="en-US" dirty="0" smtClean="0">
                <a:latin typeface="Source Code Pro" panose="020B0509030403020204" pitchFamily="49" charset="0"/>
              </a:rPr>
              <a:t>される。</a:t>
            </a:r>
            <a:r>
              <a:rPr lang="en-US" altLang="ja-JP" dirty="0">
                <a:latin typeface="Source Code Pro" panose="020B0509030403020204" pitchFamily="49" charset="0"/>
              </a:rPr>
              <a:t/>
            </a:r>
            <a:br>
              <a:rPr lang="en-US" altLang="ja-JP" dirty="0">
                <a:latin typeface="Source Code Pro" panose="020B0509030403020204" pitchFamily="49" charset="0"/>
              </a:rPr>
            </a:br>
            <a:r>
              <a:rPr lang="en-US" altLang="ja-JP" dirty="0" smtClean="0">
                <a:latin typeface="Source Code Pro" panose="020B0509030403020204" pitchFamily="49" charset="0"/>
              </a:rPr>
              <a:t>           neighbor </a:t>
            </a:r>
            <a:r>
              <a:rPr lang="ja-JP" altLang="en-US" dirty="0" smtClean="0">
                <a:latin typeface="Source Code Pro" panose="020B0509030403020204" pitchFamily="49" charset="0"/>
              </a:rPr>
              <a:t>は </a:t>
            </a:r>
            <a:r>
              <a:rPr lang="en-US" altLang="ja-JP" dirty="0" smtClean="0">
                <a:latin typeface="Source Code Pro" panose="020B0509030403020204" pitchFamily="49" charset="0"/>
              </a:rPr>
              <a:t>libharkio3_Neighbors_calcNeighbors </a:t>
            </a:r>
            <a:r>
              <a:rPr lang="ja-JP" altLang="en-US" dirty="0" smtClean="0">
                <a:latin typeface="Source Code Pro" panose="020B0509030403020204" pitchFamily="49" charset="0"/>
              </a:rPr>
              <a:t>で計算</a:t>
            </a:r>
            <a:endParaRPr lang="en-US" altLang="ja-JP" dirty="0" smtClean="0">
              <a:latin typeface="Source Code Pro" panose="020B0509030403020204" pitchFamily="49" charset="0"/>
            </a:endParaRPr>
          </a:p>
          <a:p>
            <a:pPr lvl="1"/>
            <a:endParaRPr lang="en-US" altLang="ja-JP" dirty="0">
              <a:latin typeface="Source Code Pro" panose="020B0509030403020204" pitchFamily="49" charset="0"/>
            </a:endParaRPr>
          </a:p>
          <a:p>
            <a:pPr lvl="1"/>
            <a:r>
              <a:rPr lang="ja-JP" altLang="en-US" dirty="0" smtClean="0">
                <a:latin typeface="Source Code Pro" panose="020B0509030403020204" pitchFamily="49" charset="0"/>
              </a:rPr>
              <a:t>戻り値    </a:t>
            </a:r>
            <a:r>
              <a:rPr lang="en-US" altLang="ja-JP" dirty="0" smtClean="0">
                <a:latin typeface="Source Code Pro" panose="020B0509030403020204" pitchFamily="49" charset="0"/>
              </a:rPr>
              <a:t>: </a:t>
            </a:r>
            <a:r>
              <a:rPr lang="ja-JP" altLang="en-US" dirty="0" smtClean="0">
                <a:latin typeface="Source Code Pro" panose="020B0509030403020204" pitchFamily="49" charset="0"/>
              </a:rPr>
              <a:t>成功</a:t>
            </a:r>
            <a:r>
              <a:rPr lang="en-US" altLang="ja-JP" dirty="0">
                <a:latin typeface="Source Code Pro" panose="020B0509030403020204" pitchFamily="49" charset="0"/>
              </a:rPr>
              <a:t> </a:t>
            </a:r>
            <a:r>
              <a:rPr lang="en-US" altLang="ja-JP" dirty="0" smtClean="0">
                <a:latin typeface="Source Code Pro" panose="020B0509030403020204" pitchFamily="49" charset="0"/>
              </a:rPr>
              <a:t>EXIT_SUCCESS, </a:t>
            </a:r>
            <a:r>
              <a:rPr lang="ja-JP" altLang="en-US" dirty="0" smtClean="0">
                <a:latin typeface="Source Code Pro" panose="020B0509030403020204" pitchFamily="49" charset="0"/>
              </a:rPr>
              <a:t>失敗 </a:t>
            </a:r>
            <a:r>
              <a:rPr lang="en-US" altLang="ja-JP" smtClean="0">
                <a:latin typeface="Source Code Pro" panose="020B0509030403020204" pitchFamily="49" charset="0"/>
              </a:rPr>
              <a:t>EXIT_FAILURE</a:t>
            </a:r>
            <a:endParaRPr lang="en-US" altLang="ja-JP" dirty="0" smtClean="0">
              <a:latin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2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harkio_Log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目的　ログ出力 </a:t>
            </a:r>
            <a:r>
              <a:rPr lang="en-US" altLang="ja-JP" dirty="0" smtClean="0"/>
              <a:t>API</a:t>
            </a:r>
            <a:r>
              <a:rPr lang="ja-JP" altLang="en-US" dirty="0" smtClean="0"/>
              <a:t>の提供</a:t>
            </a:r>
            <a:endParaRPr lang="en-US" altLang="ja-JP" dirty="0" smtClean="0"/>
          </a:p>
          <a:p>
            <a:r>
              <a:rPr lang="ja-JP" altLang="en-US" dirty="0" smtClean="0"/>
              <a:t>メンバ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3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出力レベルの </a:t>
            </a:r>
            <a:r>
              <a:rPr lang="en-US" altLang="ja-JP" dirty="0" err="1" smtClean="0"/>
              <a:t>enum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enum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harkio_Log_logLevel</a:t>
            </a:r>
            <a:r>
              <a:rPr lang="en-US" altLang="ja-JP" dirty="0" smtClean="0"/>
              <a:t> = {</a:t>
            </a:r>
            <a:r>
              <a:rPr lang="en-US" altLang="ja-JP" dirty="0" err="1" smtClean="0"/>
              <a:t>harkio_Log_Error</a:t>
            </a:r>
            <a:r>
              <a:rPr lang="en-US" altLang="ja-JP" dirty="0" smtClean="0"/>
              <a:t>, Warning, Debug)</a:t>
            </a:r>
            <a:br>
              <a:rPr lang="en-US" altLang="ja-JP" dirty="0" smtClean="0"/>
            </a:br>
            <a:r>
              <a:rPr lang="en-US" altLang="ja-JP" dirty="0" err="1" smtClean="0"/>
              <a:t>harkio_Log_Error</a:t>
            </a:r>
            <a:r>
              <a:rPr lang="en-US" altLang="ja-JP" dirty="0" smtClean="0"/>
              <a:t>		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ja-JP" altLang="en-US" dirty="0" smtClean="0">
                <a:sym typeface="Wingdings" panose="05000000000000000000" pitchFamily="2" charset="2"/>
              </a:rPr>
              <a:t>回復不能エラー。</a:t>
            </a:r>
            <a:r>
              <a:rPr lang="en-US" altLang="ja-JP" dirty="0" smtClean="0">
                <a:sym typeface="Wingdings" panose="05000000000000000000" pitchFamily="2" charset="2"/>
              </a:rPr>
              <a:t>exit(1) </a:t>
            </a:r>
            <a:r>
              <a:rPr lang="ja-JP" altLang="en-US" dirty="0" smtClean="0">
                <a:sym typeface="Wingdings" panose="05000000000000000000" pitchFamily="2" charset="2"/>
              </a:rPr>
              <a:t>する前に書く</a:t>
            </a:r>
            <a:r>
              <a:rPr lang="en-US" altLang="ja-JP" dirty="0">
                <a:sym typeface="Wingdings" panose="05000000000000000000" pitchFamily="2" charset="2"/>
              </a:rPr>
              <a:t/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en-US" altLang="ja-JP" dirty="0" err="1" smtClean="0"/>
              <a:t>harkio_Log_Warning</a:t>
            </a:r>
            <a:r>
              <a:rPr lang="en-US" altLang="ja-JP" dirty="0" smtClean="0"/>
              <a:t>	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ja-JP" altLang="en-US" dirty="0">
                <a:sym typeface="Wingdings" panose="05000000000000000000" pitchFamily="2" charset="2"/>
              </a:rPr>
              <a:t>警告</a:t>
            </a:r>
            <a:r>
              <a:rPr lang="ja-JP" altLang="en-US" dirty="0" smtClean="0">
                <a:sym typeface="Wingdings" panose="05000000000000000000" pitchFamily="2" charset="2"/>
              </a:rPr>
              <a:t>。回復可能なとき。</a:t>
            </a:r>
            <a:r>
              <a:rPr lang="en-US" altLang="ja-JP" dirty="0">
                <a:sym typeface="Wingdings" panose="05000000000000000000" pitchFamily="2" charset="2"/>
              </a:rPr>
              <a:t/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en-US" altLang="ja-JP" dirty="0" err="1" smtClean="0"/>
              <a:t>harkio_Log_Debug</a:t>
            </a:r>
            <a:r>
              <a:rPr lang="en-US" altLang="ja-JP" dirty="0" smtClean="0"/>
              <a:t>		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ja-JP" altLang="en-US" dirty="0" smtClean="0">
                <a:sym typeface="Wingdings" panose="05000000000000000000" pitchFamily="2" charset="2"/>
              </a:rPr>
              <a:t>デバッグ出力。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err="1" smtClean="0">
                <a:sym typeface="Wingdings" panose="05000000000000000000" pitchFamily="2" charset="2"/>
              </a:rPr>
              <a:t>enum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harkio_LogLevel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err="1" smtClean="0">
                <a:sym typeface="Wingdings" panose="05000000000000000000" pitchFamily="2" charset="2"/>
              </a:rPr>
              <a:t>harkio_Log_currentLevel</a:t>
            </a:r>
            <a:r>
              <a:rPr lang="en-US" altLang="ja-JP" dirty="0">
                <a:sym typeface="Wingdings" panose="05000000000000000000" pitchFamily="2" charset="2"/>
              </a:rPr>
              <a:t/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ja-JP" altLang="en-US" dirty="0" smtClean="0">
                <a:sym typeface="Wingdings" panose="05000000000000000000" pitchFamily="2" charset="2"/>
              </a:rPr>
              <a:t>現在の表示レベルを決めるグローバル変数。デフォルトは </a:t>
            </a:r>
            <a:r>
              <a:rPr lang="en-US" altLang="ja-JP" dirty="0" err="1" smtClean="0">
                <a:sym typeface="Wingdings" panose="05000000000000000000" pitchFamily="2" charset="2"/>
              </a:rPr>
              <a:t>harkio_Log_Error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ja-JP" altLang="en-US" dirty="0" smtClean="0">
                <a:sym typeface="Wingdings" panose="05000000000000000000" pitchFamily="2" charset="2"/>
              </a:rPr>
              <a:t>でエラーのみ出力。</a:t>
            </a:r>
            <a:endParaRPr lang="en-US" altLang="ja-JP" dirty="0"/>
          </a:p>
          <a:p>
            <a:r>
              <a:rPr lang="ja-JP" altLang="en-US" dirty="0" smtClean="0"/>
              <a:t>メソッド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void </a:t>
            </a:r>
            <a:r>
              <a:rPr kumimoji="1" lang="en-US" altLang="ja-JP" b="1" dirty="0" err="1" smtClean="0"/>
              <a:t>harkio_Log_setLevel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enum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harkio_Log_logLevel</a:t>
            </a:r>
            <a:r>
              <a:rPr kumimoji="1" lang="en-US" altLang="ja-JP" dirty="0" smtClean="0"/>
              <a:t> level)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void </a:t>
            </a:r>
            <a:r>
              <a:rPr kumimoji="1" lang="en-US" altLang="ja-JP" b="1" dirty="0" err="1" smtClean="0"/>
              <a:t>harkio_Log_print</a:t>
            </a:r>
            <a:r>
              <a:rPr lang="en-US" altLang="ja-JP" b="1" dirty="0" err="1" smtClean="0"/>
              <a:t>f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enum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harkio_Log_logLevel</a:t>
            </a:r>
            <a:r>
              <a:rPr lang="en-US" altLang="ja-JP" dirty="0" smtClean="0"/>
              <a:t> level, char *string, </a:t>
            </a:r>
            <a:r>
              <a:rPr lang="en-US" altLang="ja-JP" dirty="0" err="1" smtClean="0"/>
              <a:t>args</a:t>
            </a:r>
            <a:r>
              <a:rPr lang="en-US" altLang="ja-JP" dirty="0" smtClean="0"/>
              <a:t>…)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72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現在のファイル形式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5743" indent="0" algn="ctr">
              <a:buNone/>
            </a:pPr>
            <a:r>
              <a:rPr kumimoji="1"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形式ごと</a:t>
            </a:r>
            <a:endParaRPr kumimoji="1" lang="en-US" altLang="ja-JP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dirty="0" smtClean="0"/>
              <a:t>標準がある系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PCM, Raw (</a:t>
            </a:r>
            <a:r>
              <a:rPr lang="ja-JP" altLang="en-US" dirty="0" smtClean="0"/>
              <a:t>音声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HTK</a:t>
            </a:r>
          </a:p>
          <a:p>
            <a:pPr lvl="1"/>
            <a:r>
              <a:rPr lang="en-US" altLang="ja-JP" dirty="0" err="1" smtClean="0"/>
              <a:t>jconf</a:t>
            </a:r>
            <a:endParaRPr lang="en-US" altLang="ja-JP" dirty="0" smtClean="0"/>
          </a:p>
          <a:p>
            <a:r>
              <a:rPr lang="ja-JP" altLang="en-US" dirty="0" smtClean="0"/>
              <a:t>生テキスト系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Map</a:t>
            </a:r>
            <a:r>
              <a:rPr lang="ja-JP" altLang="en-US" dirty="0" smtClean="0"/>
              <a:t>テキスト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定位結果テキスト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相関行列</a:t>
            </a:r>
            <a:r>
              <a:rPr lang="ja-JP" altLang="en-US" dirty="0"/>
              <a:t>テキスト</a:t>
            </a:r>
            <a:endParaRPr lang="en-US" altLang="ja-JP" dirty="0" smtClean="0"/>
          </a:p>
          <a:p>
            <a:r>
              <a:rPr lang="en-US" altLang="ja-JP" dirty="0" smtClean="0"/>
              <a:t>XML</a:t>
            </a:r>
            <a:r>
              <a:rPr lang="ja-JP" altLang="en-US" dirty="0" smtClean="0"/>
              <a:t>系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音源</a:t>
            </a:r>
            <a:r>
              <a:rPr lang="ja-JP" altLang="en-US" dirty="0"/>
              <a:t>位置</a:t>
            </a:r>
            <a:r>
              <a:rPr lang="ja-JP" altLang="en-US" dirty="0" smtClean="0"/>
              <a:t>テキスト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srcinf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1"/>
            <a:r>
              <a:rPr lang="ja-JP" altLang="en-US" dirty="0"/>
              <a:t>雑音位置</a:t>
            </a:r>
            <a:r>
              <a:rPr lang="ja-JP" altLang="en-US" dirty="0" smtClean="0"/>
              <a:t>テキスト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マイク位置テキスト</a:t>
            </a:r>
            <a:endParaRPr lang="en-US" altLang="ja-JP" dirty="0" smtClean="0"/>
          </a:p>
          <a:p>
            <a:r>
              <a:rPr lang="ja-JP" altLang="en-US" dirty="0" smtClean="0"/>
              <a:t>独自バイナリ系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HGTF</a:t>
            </a:r>
          </a:p>
          <a:p>
            <a:pPr lvl="1"/>
            <a:r>
              <a:rPr lang="en-US" altLang="ja-JP" dirty="0" smtClean="0"/>
              <a:t>Float </a:t>
            </a:r>
            <a:r>
              <a:rPr lang="ja-JP" altLang="en-US" dirty="0" smtClean="0"/>
              <a:t>バイナリ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35743" indent="0" algn="ctr">
              <a:buNone/>
            </a:pP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ノードごと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en-US" altLang="ja-JP" dirty="0" err="1" smtClean="0"/>
              <a:t>SaveWav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RawPCM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err="1" smtClean="0"/>
              <a:t>LocalizeMUSIC</a:t>
            </a:r>
            <a:endParaRPr lang="en-US" altLang="ja-JP" dirty="0" smtClean="0"/>
          </a:p>
          <a:p>
            <a:r>
              <a:rPr kumimoji="1" lang="en-US" altLang="ja-JP" dirty="0" smtClean="0"/>
              <a:t>Save/</a:t>
            </a:r>
            <a:r>
              <a:rPr kumimoji="1" lang="en-US" altLang="ja-JP" dirty="0" err="1" smtClean="0"/>
              <a:t>LoadSourceLocation</a:t>
            </a:r>
            <a:endParaRPr kumimoji="1" lang="en-US" altLang="ja-JP" dirty="0" smtClean="0"/>
          </a:p>
          <a:p>
            <a:r>
              <a:rPr lang="en-US" altLang="ja-JP" dirty="0" smtClean="0"/>
              <a:t>GHDSS</a:t>
            </a:r>
          </a:p>
          <a:p>
            <a:r>
              <a:rPr kumimoji="1" lang="en-US" altLang="ja-JP" dirty="0" err="1" smtClean="0"/>
              <a:t>SaveFeatures</a:t>
            </a:r>
            <a:endParaRPr kumimoji="1" lang="en-US" altLang="ja-JP" dirty="0" smtClean="0"/>
          </a:p>
          <a:p>
            <a:r>
              <a:rPr lang="en-US" altLang="ja-JP" dirty="0" err="1" smtClean="0"/>
              <a:t>SaveHTKFeatures</a:t>
            </a:r>
            <a:endParaRPr lang="en-US" altLang="ja-JP" dirty="0" smtClean="0"/>
          </a:p>
          <a:p>
            <a:r>
              <a:rPr kumimoji="1" lang="en-US" altLang="ja-JP" dirty="0" err="1" smtClean="0"/>
              <a:t>DataLogger</a:t>
            </a:r>
            <a:endParaRPr kumimoji="1" lang="en-US" altLang="ja-JP" dirty="0" smtClean="0"/>
          </a:p>
          <a:p>
            <a:r>
              <a:rPr lang="en-US" altLang="ja-JP" dirty="0" err="1" smtClean="0"/>
              <a:t>CMSave</a:t>
            </a:r>
            <a:r>
              <a:rPr lang="en-US" altLang="ja-JP" dirty="0" smtClean="0"/>
              <a:t>/Load</a:t>
            </a:r>
          </a:p>
          <a:p>
            <a:r>
              <a:rPr kumimoji="1" lang="en-US" altLang="ja-JP" dirty="0" err="1" smtClean="0"/>
              <a:t>harktool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41120" y="5600700"/>
            <a:ext cx="3877985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すべて</a:t>
            </a:r>
            <a:r>
              <a:rPr lang="ja-JP" altLang="en-US" dirty="0" smtClean="0"/>
              <a:t>位置</a:t>
            </a:r>
            <a:r>
              <a:rPr lang="ja-JP" altLang="en-US" dirty="0"/>
              <a:t>、</a:t>
            </a:r>
            <a:r>
              <a:rPr lang="ja-JP" altLang="en-US" dirty="0" smtClean="0"/>
              <a:t>行列、波形に分類可能</a:t>
            </a:r>
            <a:endParaRPr lang="en-US" altLang="ja-JP" dirty="0" smtClean="0"/>
          </a:p>
          <a:p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sym typeface="Wingdings" panose="05000000000000000000" pitchFamily="2" charset="2"/>
              </a:rPr>
              <a:t>波形は </a:t>
            </a:r>
            <a:r>
              <a:rPr lang="en-US" altLang="ja-JP" dirty="0" smtClean="0">
                <a:sym typeface="Wingdings" panose="05000000000000000000" pitchFamily="2" charset="2"/>
              </a:rPr>
              <a:t>wav </a:t>
            </a:r>
            <a:r>
              <a:rPr lang="ja-JP" altLang="en-US" dirty="0" smtClean="0">
                <a:sym typeface="Wingdings" panose="05000000000000000000" pitchFamily="2" charset="2"/>
              </a:rPr>
              <a:t>を使用。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4293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新フォーマット</a:t>
            </a:r>
            <a:r>
              <a:rPr lang="en-US" altLang="ja-JP" dirty="0" smtClean="0"/>
              <a:t>:  XML, Matrix, zip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08000" y="2101755"/>
            <a:ext cx="8928000" cy="4570014"/>
          </a:xfrm>
        </p:spPr>
        <p:txBody>
          <a:bodyPr/>
          <a:lstStyle/>
          <a:p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</a:t>
            </a:r>
          </a:p>
          <a:p>
            <a:pPr lvl="1"/>
            <a:r>
              <a:rPr lang="ja-JP" altLang="en-US" sz="2400" dirty="0" smtClean="0"/>
              <a:t>位置保持系定義をすべて統一。日本語の場合は</a:t>
            </a:r>
            <a:r>
              <a:rPr lang="en-US" altLang="ja-JP" sz="2400" dirty="0" smtClean="0"/>
              <a:t>UTF-8</a:t>
            </a:r>
            <a:r>
              <a:rPr lang="ja-JP" altLang="en-US" sz="2400" smtClean="0"/>
              <a:t>のみ</a:t>
            </a:r>
            <a:endParaRPr lang="en-US" altLang="ja-JP" sz="2400" dirty="0" smtClean="0"/>
          </a:p>
          <a:p>
            <a:pPr lvl="1"/>
            <a:r>
              <a:rPr lang="en-US" altLang="ja-JP" sz="2250" dirty="0" smtClean="0"/>
              <a:t>Transfer Function </a:t>
            </a:r>
            <a:r>
              <a:rPr lang="ja-JP" altLang="en-US" sz="2250" dirty="0" smtClean="0"/>
              <a:t>の定義を追加</a:t>
            </a:r>
            <a:endParaRPr lang="en-US" altLang="ja-JP" sz="1875" dirty="0"/>
          </a:p>
          <a:p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</a:t>
            </a:r>
          </a:p>
          <a:p>
            <a:pPr lvl="1"/>
            <a:r>
              <a:rPr lang="ja-JP" altLang="en-US" sz="2250" dirty="0" smtClean="0"/>
              <a:t>行列の最もシンプルな保存</a:t>
            </a:r>
            <a:r>
              <a:rPr lang="en-US" altLang="ja-JP" sz="2250" dirty="0" smtClean="0"/>
              <a:t>:  </a:t>
            </a:r>
            <a:br>
              <a:rPr lang="en-US" altLang="ja-JP" sz="2250" dirty="0" smtClean="0"/>
            </a:br>
            <a:r>
              <a:rPr lang="en-US" altLang="ja-JP" sz="2250" dirty="0" smtClean="0"/>
              <a:t>    </a:t>
            </a:r>
            <a:r>
              <a:rPr lang="en-US" altLang="ja-JP" sz="2250" dirty="0" err="1" smtClean="0"/>
              <a:t>int</a:t>
            </a:r>
            <a:r>
              <a:rPr lang="en-US" altLang="ja-JP" sz="2250" dirty="0" smtClean="0"/>
              <a:t> rows, </a:t>
            </a:r>
            <a:r>
              <a:rPr lang="en-US" altLang="ja-JP" sz="2250" dirty="0" err="1" smtClean="0"/>
              <a:t>int</a:t>
            </a:r>
            <a:r>
              <a:rPr lang="en-US" altLang="ja-JP" sz="2250" dirty="0" smtClean="0"/>
              <a:t> columns,</a:t>
            </a:r>
            <a:r>
              <a:rPr lang="ja-JP" altLang="en-US" sz="2250" dirty="0"/>
              <a:t> </a:t>
            </a:r>
            <a:r>
              <a:rPr lang="en-US" altLang="ja-JP" sz="2250" dirty="0" smtClean="0"/>
              <a:t>data, …, data</a:t>
            </a:r>
            <a:endParaRPr lang="en-US" altLang="ja-JP" sz="2400" dirty="0" smtClean="0"/>
          </a:p>
          <a:p>
            <a:pPr lvl="1"/>
            <a:r>
              <a:rPr lang="ja-JP" altLang="en-US" sz="2250" dirty="0" smtClean="0"/>
              <a:t>ひとつの伝達関数、分離行列、相関行列</a:t>
            </a:r>
            <a:endParaRPr kumimoji="1" lang="en-US" altLang="ja-JP" sz="1725" dirty="0" smtClean="0"/>
          </a:p>
          <a:p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Zip</a:t>
            </a:r>
          </a:p>
          <a:p>
            <a:pPr lvl="1"/>
            <a:r>
              <a:rPr lang="ja-JP" altLang="en-US" sz="2250" dirty="0"/>
              <a:t>多数</a:t>
            </a:r>
            <a:r>
              <a:rPr lang="ja-JP" altLang="en-US" sz="2250" dirty="0" smtClean="0"/>
              <a:t>のファイルを </a:t>
            </a:r>
            <a:r>
              <a:rPr lang="en-US" altLang="ja-JP" sz="2250" dirty="0" smtClean="0"/>
              <a:t>zip </a:t>
            </a:r>
            <a:r>
              <a:rPr lang="ja-JP" altLang="en-US" sz="2250" dirty="0" smtClean="0"/>
              <a:t>で統合</a:t>
            </a:r>
            <a:endParaRPr lang="en-US" altLang="ja-JP" sz="2250" dirty="0" smtClean="0"/>
          </a:p>
          <a:p>
            <a:pPr lvl="1"/>
            <a:r>
              <a:rPr lang="ja-JP" altLang="en-US" sz="2250" dirty="0" smtClean="0"/>
              <a:t>定位・分離用伝達関数</a:t>
            </a:r>
            <a:r>
              <a:rPr lang="en-US" altLang="ja-JP" sz="2250" dirty="0" smtClean="0"/>
              <a:t>, </a:t>
            </a:r>
            <a:endParaRPr kumimoji="1" lang="ja-JP" altLang="en-US" sz="2250" dirty="0"/>
          </a:p>
        </p:txBody>
      </p:sp>
      <p:sp>
        <p:nvSpPr>
          <p:cNvPr id="7" name="角丸四角形 6"/>
          <p:cNvSpPr/>
          <p:nvPr/>
        </p:nvSpPr>
        <p:spPr bwMode="auto">
          <a:xfrm>
            <a:off x="941696" y="982927"/>
            <a:ext cx="7451678" cy="968991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方針：シンプルな型の組み合わせで表現</a:t>
            </a:r>
            <a:endParaRPr kumimoji="0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dirty="0">
                <a:solidFill>
                  <a:schemeClr val="tx1"/>
                </a:solidFill>
                <a:latin typeface="Arial" charset="0"/>
              </a:rPr>
              <a:t>　</a:t>
            </a:r>
            <a:r>
              <a:rPr kumimoji="0" lang="ja-JP" altLang="en-US" sz="2800" dirty="0" smtClean="0">
                <a:solidFill>
                  <a:schemeClr val="tx1"/>
                </a:solidFill>
                <a:latin typeface="Arial" charset="0"/>
              </a:rPr>
              <a:t>　　独自形式の定義は避ける</a:t>
            </a:r>
            <a:endParaRPr kumimoji="0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91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XML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定義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&lt;</a:t>
            </a:r>
            <a:r>
              <a:rPr lang="en-US" altLang="ja-JP" sz="1400" dirty="0" err="1" smtClean="0"/>
              <a:t>hark_xml</a:t>
            </a:r>
            <a:r>
              <a:rPr lang="en-US" altLang="ja-JP" sz="1400" dirty="0"/>
              <a:t> version=“1.3”&gt;</a:t>
            </a: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	&lt;</a:t>
            </a:r>
            <a:r>
              <a:rPr lang="en-US" altLang="ja-JP" sz="1400" dirty="0"/>
              <a:t>c</a:t>
            </a:r>
            <a:r>
              <a:rPr lang="en-US" altLang="ja-JP" sz="1400" dirty="0" smtClean="0"/>
              <a:t>omment&gt;New </a:t>
            </a:r>
            <a:r>
              <a:rPr lang="en-US" altLang="ja-JP" sz="1400" dirty="0"/>
              <a:t>source positions definition</a:t>
            </a:r>
            <a:r>
              <a:rPr lang="en-US" altLang="ja-JP" sz="1400" dirty="0" smtClean="0"/>
              <a:t>&lt;/comment&gt;</a:t>
            </a: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/>
              <a:t>	</a:t>
            </a:r>
            <a:r>
              <a:rPr lang="en-US" altLang="ja-JP" sz="1400" dirty="0" smtClean="0"/>
              <a:t>&lt;</a:t>
            </a:r>
            <a:r>
              <a:rPr lang="en-US" altLang="ja-JP" sz="1400" dirty="0" err="1" smtClean="0"/>
              <a:t>config</a:t>
            </a:r>
            <a:r>
              <a:rPr lang="en-US" altLang="ja-JP" sz="1400" dirty="0" smtClean="0"/>
              <a:t>&gt; … &lt;/</a:t>
            </a:r>
            <a:r>
              <a:rPr lang="en-US" altLang="ja-JP" sz="1400" dirty="0" err="1" smtClean="0"/>
              <a:t>config</a:t>
            </a:r>
            <a:r>
              <a:rPr lang="en-US" altLang="ja-JP" sz="1400" dirty="0" smtClean="0"/>
              <a:t>&gt;</a:t>
            </a:r>
            <a:endParaRPr lang="en-US" altLang="ja-JP" sz="1400" dirty="0"/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	&lt;</a:t>
            </a:r>
            <a:r>
              <a:rPr lang="en-US" altLang="ja-JP" sz="1400" dirty="0"/>
              <a:t>p</a:t>
            </a:r>
            <a:r>
              <a:rPr lang="en-US" altLang="ja-JP" sz="1400" dirty="0" smtClean="0"/>
              <a:t>ositions </a:t>
            </a:r>
            <a:r>
              <a:rPr lang="en-US" altLang="ja-JP" sz="1400" dirty="0"/>
              <a:t>type="</a:t>
            </a:r>
            <a:r>
              <a:rPr lang="en-US" altLang="ja-JP" sz="1400" dirty="0" smtClean="0"/>
              <a:t>noise/microphone/source/</a:t>
            </a:r>
            <a:r>
              <a:rPr lang="en-US" altLang="ja-JP" sz="1400" dirty="0" err="1" smtClean="0"/>
              <a:t>tsp</a:t>
            </a:r>
            <a:r>
              <a:rPr lang="en-US" altLang="ja-JP" sz="1400" dirty="0" smtClean="0"/>
              <a:t>/impulse“ coordinate</a:t>
            </a:r>
            <a:r>
              <a:rPr lang="en-US" altLang="ja-JP" sz="1400" dirty="0"/>
              <a:t>="</a:t>
            </a:r>
            <a:r>
              <a:rPr lang="en-US" altLang="ja-JP" sz="1400" dirty="0" err="1"/>
              <a:t>caretsian</a:t>
            </a:r>
            <a:r>
              <a:rPr lang="en-US" altLang="ja-JP" sz="1400" dirty="0"/>
              <a:t>/polar" (frame="")&gt;</a:t>
            </a: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		&lt;</a:t>
            </a:r>
            <a:r>
              <a:rPr lang="en-US" altLang="ja-JP" sz="1400" dirty="0"/>
              <a:t>p</a:t>
            </a:r>
            <a:r>
              <a:rPr lang="en-US" altLang="ja-JP" sz="1400" dirty="0" smtClean="0"/>
              <a:t>osition </a:t>
            </a:r>
            <a:r>
              <a:rPr lang="en-US" altLang="ja-JP" sz="1400" dirty="0"/>
              <a:t>x="3.0" y="1.2" z</a:t>
            </a:r>
            <a:r>
              <a:rPr lang="en-US" altLang="ja-JP" sz="1400"/>
              <a:t>="</a:t>
            </a:r>
            <a:r>
              <a:rPr lang="en-US" altLang="ja-JP" sz="1400" smtClean="0"/>
              <a:t>0.03“  id</a:t>
            </a:r>
            <a:r>
              <a:rPr lang="en-US" altLang="ja-JP" sz="1400" dirty="0" smtClean="0"/>
              <a:t>=“” </a:t>
            </a:r>
            <a:r>
              <a:rPr lang="en-US" altLang="ja-JP" sz="1400" smtClean="0"/>
              <a:t>path=“”/&gt;</a:t>
            </a:r>
            <a:endParaRPr lang="en-US" altLang="ja-JP" sz="1400" dirty="0"/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		&lt;position </a:t>
            </a:r>
            <a:r>
              <a:rPr lang="en-US" altLang="ja-JP" sz="1400" dirty="0"/>
              <a:t>azimuth</a:t>
            </a:r>
            <a:r>
              <a:rPr lang="en-US" altLang="ja-JP" sz="1400" smtClean="0"/>
              <a:t>=“90” </a:t>
            </a:r>
            <a:r>
              <a:rPr lang="en-US" altLang="ja-JP" sz="1400"/>
              <a:t>elevation</a:t>
            </a:r>
            <a:r>
              <a:rPr lang="en-US" altLang="ja-JP" sz="1400" smtClean="0"/>
              <a:t>=“45“</a:t>
            </a:r>
            <a:r>
              <a:rPr lang="ja-JP" altLang="en-US" sz="1400" smtClean="0"/>
              <a:t> </a:t>
            </a:r>
            <a:r>
              <a:rPr lang="en-US" altLang="ja-JP" sz="1400" dirty="0" smtClean="0"/>
              <a:t>radius</a:t>
            </a:r>
            <a:r>
              <a:rPr lang="en-US" altLang="ja-JP" sz="1400" smtClean="0"/>
              <a:t>=“1.0”  id</a:t>
            </a:r>
            <a:r>
              <a:rPr lang="en-US" altLang="ja-JP" sz="1400" dirty="0" smtClean="0"/>
              <a:t>=“” </a:t>
            </a:r>
            <a:r>
              <a:rPr lang="en-US" altLang="ja-JP" sz="1400" smtClean="0"/>
              <a:t>path=“” </a:t>
            </a:r>
            <a:r>
              <a:rPr lang="en-US" altLang="ja-JP" sz="1400" dirty="0" smtClean="0"/>
              <a:t>/&gt;</a:t>
            </a: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	&lt;/positions&gt;</a:t>
            </a:r>
            <a:br>
              <a:rPr lang="en-US" altLang="ja-JP" sz="1400" dirty="0" smtClean="0"/>
            </a:br>
            <a:r>
              <a:rPr lang="en-US" altLang="ja-JP" sz="1400" dirty="0" smtClean="0"/>
              <a:t>	&lt;neighbors&gt; … &lt;/neighbors&gt;</a:t>
            </a: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/>
              <a:t>	</a:t>
            </a:r>
            <a:r>
              <a:rPr lang="en-US" altLang="ja-JP" sz="1400" dirty="0" smtClean="0"/>
              <a:t>&lt;</a:t>
            </a:r>
            <a:r>
              <a:rPr lang="en-US" altLang="ja-JP" sz="1400" dirty="0" err="1" smtClean="0"/>
              <a:t>asr</a:t>
            </a:r>
            <a:r>
              <a:rPr lang="en-US" altLang="ja-JP" sz="1400" dirty="0" smtClean="0"/>
              <a:t>&gt;</a:t>
            </a:r>
          </a:p>
          <a:p>
            <a:pPr marL="135743" indent="0">
              <a:spcAft>
                <a:spcPts val="600"/>
              </a:spcAft>
              <a:buNone/>
            </a:pPr>
            <a:r>
              <a:rPr lang="en-US" altLang="ja-JP" sz="1400" dirty="0" smtClean="0"/>
              <a:t>&lt;/</a:t>
            </a:r>
            <a:r>
              <a:rPr lang="en-US" altLang="ja-JP" sz="1400" dirty="0" err="1"/>
              <a:t>hark_xml</a:t>
            </a:r>
            <a:r>
              <a:rPr lang="en-US" altLang="ja-JP" sz="1400" dirty="0"/>
              <a:t>&gt;</a:t>
            </a:r>
            <a:endParaRPr lang="ja-JP" altLang="en-US" sz="1400" dirty="0"/>
          </a:p>
          <a:p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用途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8"/>
            <a:endParaRPr lang="en-US" altLang="ja-JP" dirty="0"/>
          </a:p>
          <a:p>
            <a:pPr lvl="1"/>
            <a:r>
              <a:rPr lang="ja-JP" altLang="en-US" dirty="0" smtClean="0"/>
              <a:t>雑音位置</a:t>
            </a:r>
            <a:r>
              <a:rPr lang="en-US" altLang="ja-JP" dirty="0" smtClean="0"/>
              <a:t>		&lt;Positions type=“</a:t>
            </a:r>
            <a:r>
              <a:rPr lang="en-US" altLang="ja-JP" b="1" dirty="0" smtClean="0">
                <a:solidFill>
                  <a:srgbClr val="FF0000"/>
                </a:solidFill>
              </a:rPr>
              <a:t>noise</a:t>
            </a:r>
            <a:r>
              <a:rPr lang="en-US" altLang="ja-JP" dirty="0" smtClean="0"/>
              <a:t>” …</a:t>
            </a:r>
          </a:p>
          <a:p>
            <a:pPr lvl="8"/>
            <a:endParaRPr lang="en-US" altLang="ja-JP" dirty="0" smtClean="0"/>
          </a:p>
          <a:p>
            <a:pPr lvl="1"/>
            <a:r>
              <a:rPr lang="ja-JP" altLang="en-US" dirty="0" smtClean="0"/>
              <a:t>マイク位置</a:t>
            </a:r>
            <a:r>
              <a:rPr lang="en-US" altLang="ja-JP" dirty="0" smtClean="0"/>
              <a:t>	&lt;Positions type=“</a:t>
            </a:r>
            <a:r>
              <a:rPr lang="en-US" altLang="ja-JP" b="1" dirty="0" smtClean="0">
                <a:solidFill>
                  <a:srgbClr val="FF0000"/>
                </a:solidFill>
              </a:rPr>
              <a:t>microphone</a:t>
            </a:r>
            <a:r>
              <a:rPr lang="en-US" altLang="ja-JP" dirty="0" smtClean="0"/>
              <a:t>” …</a:t>
            </a:r>
          </a:p>
          <a:p>
            <a:pPr lvl="8"/>
            <a:endParaRPr lang="en-US" altLang="ja-JP" dirty="0"/>
          </a:p>
          <a:p>
            <a:pPr lvl="1"/>
            <a:r>
              <a:rPr lang="ja-JP" altLang="en-US" dirty="0" smtClean="0"/>
              <a:t>定位結果</a:t>
            </a:r>
            <a:r>
              <a:rPr lang="en-US" altLang="ja-JP" dirty="0" smtClean="0"/>
              <a:t>		&lt;Positions type=“</a:t>
            </a:r>
            <a:r>
              <a:rPr lang="en-US" altLang="ja-JP" b="1" dirty="0" err="1" smtClean="0">
                <a:solidFill>
                  <a:srgbClr val="FF0000"/>
                </a:solidFill>
              </a:rPr>
              <a:t>soundSource</a:t>
            </a:r>
            <a:r>
              <a:rPr lang="en-US" altLang="ja-JP" dirty="0" smtClean="0"/>
              <a:t>”  frame=“</a:t>
            </a:r>
            <a:r>
              <a:rPr lang="ja-JP" altLang="en-US" dirty="0" smtClean="0"/>
              <a:t>フレーム番号</a:t>
            </a:r>
            <a:r>
              <a:rPr lang="en-US" altLang="ja-JP" dirty="0" smtClean="0"/>
              <a:t>” …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			&lt;Position … id=“</a:t>
            </a:r>
            <a:r>
              <a:rPr lang="en-US" altLang="ja-JP" dirty="0" err="1" smtClean="0"/>
              <a:t>srcid</a:t>
            </a:r>
            <a:r>
              <a:rPr lang="en-US" altLang="ja-JP" dirty="0" smtClean="0"/>
              <a:t>”/&gt;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		&lt;/Position&gt;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9111" y="3445315"/>
            <a:ext cx="24929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直交座標、極座標の</a:t>
            </a:r>
            <a:endParaRPr lang="en-US" altLang="ja-JP" dirty="0" smtClean="0"/>
          </a:p>
          <a:p>
            <a:r>
              <a:rPr lang="ja-JP" altLang="en-US" dirty="0" smtClean="0"/>
              <a:t>どちらでも記述可能。</a:t>
            </a:r>
            <a:endParaRPr lang="en-US" altLang="ja-JP" dirty="0"/>
          </a:p>
          <a:p>
            <a:r>
              <a:rPr lang="ja-JP" altLang="en-US" dirty="0" smtClean="0"/>
              <a:t>複数個</a:t>
            </a:r>
            <a:r>
              <a:rPr lang="ja-JP" altLang="en-US" smtClean="0"/>
              <a:t>追加可能</a:t>
            </a:r>
            <a:endParaRPr lang="en-US" altLang="ja-JP" smtClean="0"/>
          </a:p>
          <a:p>
            <a:r>
              <a:rPr lang="en-US" altLang="ja-JP" smtClean="0"/>
              <a:t>Position</a:t>
            </a:r>
            <a:r>
              <a:rPr lang="ja-JP" altLang="en-US" smtClean="0"/>
              <a:t>毎に統一する</a:t>
            </a:r>
            <a:endParaRPr lang="en-US" altLang="ja-JP" smtClean="0"/>
          </a:p>
          <a:p>
            <a:r>
              <a:rPr lang="en-US" altLang="ja-JP" smtClean="0"/>
              <a:t>※</a:t>
            </a:r>
            <a:r>
              <a:rPr lang="ja-JP" altLang="en-US" smtClean="0"/>
              <a:t>拡張予定あり</a:t>
            </a:r>
            <a:endParaRPr lang="en-US" altLang="ja-JP" dirty="0" smtClean="0"/>
          </a:p>
        </p:txBody>
      </p:sp>
      <p:sp>
        <p:nvSpPr>
          <p:cNvPr id="7" name="角丸四角形吹き出し 6"/>
          <p:cNvSpPr/>
          <p:nvPr/>
        </p:nvSpPr>
        <p:spPr bwMode="auto">
          <a:xfrm>
            <a:off x="1473957" y="2531651"/>
            <a:ext cx="6346210" cy="675565"/>
          </a:xfrm>
          <a:prstGeom prst="wedgeRoundRectCallout">
            <a:avLst>
              <a:gd name="adj1" fmla="val 47281"/>
              <a:gd name="adj2" fmla="val 87381"/>
              <a:gd name="adj3" fmla="val 16667"/>
            </a:avLst>
          </a:prstGeom>
          <a:noFill/>
          <a:ln w="3175">
            <a:prstDash val="sysDash"/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左中かっこ 9"/>
          <p:cNvSpPr/>
          <p:nvPr/>
        </p:nvSpPr>
        <p:spPr bwMode="auto">
          <a:xfrm>
            <a:off x="1834560" y="5197848"/>
            <a:ext cx="341193" cy="720909"/>
          </a:xfrm>
          <a:prstGeom prst="leftBrace">
            <a:avLst>
              <a:gd name="adj1" fmla="val 8333"/>
              <a:gd name="adj2" fmla="val 25847"/>
            </a:avLst>
          </a:prstGeom>
          <a:noFill/>
          <a:ln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角丸四角形吹き出し 7"/>
          <p:cNvSpPr/>
          <p:nvPr/>
        </p:nvSpPr>
        <p:spPr bwMode="auto">
          <a:xfrm>
            <a:off x="4161453" y="3571316"/>
            <a:ext cx="2059280" cy="1205957"/>
          </a:xfrm>
          <a:prstGeom prst="wedgeRoundRectCallout">
            <a:avLst>
              <a:gd name="adj1" fmla="val -12636"/>
              <a:gd name="adj2" fmla="val -83457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smtClean="0">
                <a:solidFill>
                  <a:schemeClr val="tx1"/>
                </a:solidFill>
                <a:latin typeface="Arial" charset="0"/>
              </a:rPr>
              <a:t>radius</a:t>
            </a:r>
            <a:r>
              <a:rPr kumimoji="0" lang="ja-JP" altLang="en-US" sz="1600" smtClean="0">
                <a:solidFill>
                  <a:schemeClr val="tx1"/>
                </a:solidFill>
                <a:latin typeface="Arial" charset="0"/>
              </a:rPr>
              <a:t>は省略不可</a:t>
            </a:r>
            <a:endParaRPr kumimoji="0" lang="en-US" altLang="ja-JP" sz="160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strike="dblStrike" smtClean="0">
                <a:solidFill>
                  <a:srgbClr val="FF0000"/>
                </a:solidFill>
                <a:latin typeface="Arial" charset="0"/>
              </a:rPr>
              <a:t>radius </a:t>
            </a:r>
            <a:r>
              <a:rPr kumimoji="0" lang="ja-JP" altLang="en-US" sz="1600" strike="dblStrike" smtClean="0">
                <a:solidFill>
                  <a:srgbClr val="FF0000"/>
                </a:solidFill>
                <a:latin typeface="Arial" charset="0"/>
              </a:rPr>
              <a:t>は任意</a:t>
            </a:r>
            <a:endParaRPr kumimoji="0" lang="en-US" altLang="ja-JP" sz="1600" strike="dblStrike" dirty="0" smtClean="0">
              <a:solidFill>
                <a:srgbClr val="FF0000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0" i="0" u="none" strike="dbl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なければ</a:t>
            </a:r>
            <a:r>
              <a:rPr kumimoji="0" lang="en-US" altLang="ja-JP" sz="1600" b="0" i="0" u="none" strike="dbl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1.0m</a:t>
            </a: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strike="dblStrike" smtClean="0">
                <a:solidFill>
                  <a:srgbClr val="FF0000"/>
                </a:solidFill>
                <a:latin typeface="Arial" charset="0"/>
              </a:rPr>
              <a:t>単位は</a:t>
            </a:r>
            <a:r>
              <a:rPr kumimoji="0" lang="en-US" altLang="ja-JP" sz="1600" strike="dblStrike" smtClean="0">
                <a:solidFill>
                  <a:srgbClr val="FF0000"/>
                </a:solidFill>
                <a:latin typeface="Arial" charset="0"/>
              </a:rPr>
              <a:t>m</a:t>
            </a:r>
            <a:r>
              <a:rPr kumimoji="0" lang="ja-JP" altLang="en-US" sz="1600" strike="dblStrike" smtClean="0">
                <a:solidFill>
                  <a:srgbClr val="FF0000"/>
                </a:solidFill>
                <a:latin typeface="Arial" charset="0"/>
              </a:rPr>
              <a:t>で統一</a:t>
            </a:r>
            <a:endParaRPr kumimoji="0" lang="ja-JP" altLang="en-US" sz="1600" b="0" i="0" u="none" strike="dbl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" name="角丸四角形吹き出し 8"/>
          <p:cNvSpPr/>
          <p:nvPr/>
        </p:nvSpPr>
        <p:spPr bwMode="auto">
          <a:xfrm>
            <a:off x="2528596" y="3748599"/>
            <a:ext cx="1546096" cy="683442"/>
          </a:xfrm>
          <a:prstGeom prst="wedgeRoundRectCallout">
            <a:avLst>
              <a:gd name="adj1" fmla="val 21803"/>
              <a:gd name="adj2" fmla="val -132407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0" i="0" u="non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角度</a:t>
            </a:r>
            <a:r>
              <a:rPr kumimoji="0" lang="ja-JP" altLang="en-US" sz="1600" smtClean="0">
                <a:solidFill>
                  <a:schemeClr val="tx1"/>
                </a:solidFill>
                <a:latin typeface="Arial" charset="0"/>
              </a:rPr>
              <a:t>の単位</a:t>
            </a:r>
            <a:r>
              <a:rPr kumimoji="0" lang="ja-JP" altLang="en-US" sz="1600" b="0" i="0" u="non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は</a:t>
            </a:r>
            <a:r>
              <a:rPr kumimoji="0" lang="en-US" altLang="ja-JP" sz="1600" b="0" i="0" u="non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degree</a:t>
            </a:r>
            <a:endParaRPr kumimoji="0" lang="ja-JP" altLang="en-US" sz="1600" b="0" i="0" u="non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50896" y="1050426"/>
            <a:ext cx="3090824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mtClean="0">
                <a:solidFill>
                  <a:srgbClr val="FF0000"/>
                </a:solidFill>
              </a:rPr>
              <a:t>インパルス</a:t>
            </a:r>
            <a:r>
              <a:rPr kumimoji="1" lang="ja-JP" altLang="en-US" smtClean="0">
                <a:solidFill>
                  <a:srgbClr val="FF0000"/>
                </a:solidFill>
              </a:rPr>
              <a:t>応答ファイルは１個の</a:t>
            </a:r>
            <a:r>
              <a:rPr kumimoji="1" lang="en-US" altLang="ja-JP" smtClean="0">
                <a:solidFill>
                  <a:srgbClr val="FF0000"/>
                </a:solidFill>
              </a:rPr>
              <a:t>wav</a:t>
            </a:r>
            <a:r>
              <a:rPr kumimoji="1" lang="ja-JP" altLang="en-US" smtClean="0">
                <a:solidFill>
                  <a:srgbClr val="FF0000"/>
                </a:solidFill>
              </a:rPr>
              <a:t>ファイルにする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76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XML</a:t>
            </a:r>
            <a:r>
              <a:rPr kumimoji="1" lang="ja-JP" altLang="en-US" dirty="0" smtClean="0"/>
              <a:t>続き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TSPList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ImpulseList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00" y="944628"/>
            <a:ext cx="8928000" cy="5508777"/>
          </a:xfrm>
        </p:spPr>
        <p:txBody>
          <a:bodyPr/>
          <a:lstStyle/>
          <a:p>
            <a:pPr marL="405000" lvl="1" indent="-269257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anose="05000000000000000000" pitchFamily="2" charset="2"/>
              <a:buChar char="n"/>
            </a:pPr>
            <a:r>
              <a:rPr lang="ja-JP" alt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サンプル：音源位置</a:t>
            </a:r>
            <a:endParaRPr lang="en-US" altLang="ja-JP" dirty="0"/>
          </a:p>
          <a:p>
            <a:pPr marL="135743" lvl="1" indent="0">
              <a:buClr>
                <a:schemeClr val="tx1">
                  <a:lumMod val="50000"/>
                  <a:lumOff val="50000"/>
                </a:schemeClr>
              </a:buClr>
              <a:buSzPct val="100000"/>
              <a:buNone/>
            </a:pPr>
            <a:r>
              <a:rPr lang="en-US" altLang="ja-JP" dirty="0" smtClean="0"/>
              <a:t>&lt;</a:t>
            </a:r>
            <a:r>
              <a:rPr lang="en-US" altLang="ja-JP" dirty="0" err="1" smtClean="0"/>
              <a:t>hark_xml</a:t>
            </a:r>
            <a:r>
              <a:rPr lang="en-US" altLang="ja-JP" dirty="0" smtClean="0"/>
              <a:t> version=“1.3”&gt;</a:t>
            </a:r>
            <a:endParaRPr lang="en-US" altLang="ja-JP" dirty="0"/>
          </a:p>
          <a:p>
            <a:pPr marL="135743" lvl="1" indent="0">
              <a:buClr>
                <a:schemeClr val="tx1">
                  <a:lumMod val="50000"/>
                  <a:lumOff val="50000"/>
                </a:schemeClr>
              </a:buClr>
              <a:buSzPct val="100000"/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&lt;</a:t>
            </a:r>
            <a:r>
              <a:rPr lang="en-US" altLang="ja-JP" dirty="0" err="1"/>
              <a:t>config</a:t>
            </a:r>
            <a:r>
              <a:rPr lang="en-US" altLang="ja-JP" dirty="0"/>
              <a:t>&gt;</a:t>
            </a:r>
            <a:br>
              <a:rPr lang="en-US" altLang="ja-JP" dirty="0"/>
            </a:br>
            <a:r>
              <a:rPr lang="en-US" altLang="ja-JP" dirty="0" smtClean="0"/>
              <a:t>        &lt;</a:t>
            </a:r>
            <a:r>
              <a:rPr lang="en-US" altLang="ja-JP" dirty="0" err="1"/>
              <a:t>SycnronousAverage</a:t>
            </a:r>
            <a:r>
              <a:rPr lang="en-US" altLang="ja-JP" dirty="0"/>
              <a:t>&gt;16&lt;/</a:t>
            </a:r>
            <a:r>
              <a:rPr lang="en-US" altLang="ja-JP" dirty="0" err="1"/>
              <a:t>SynchronousAverage</a:t>
            </a:r>
            <a:r>
              <a:rPr lang="en-US" altLang="ja-JP" dirty="0"/>
              <a:t>&gt;</a:t>
            </a:r>
            <a:br>
              <a:rPr lang="en-US" altLang="ja-JP" dirty="0"/>
            </a:br>
            <a:r>
              <a:rPr lang="en-US" altLang="ja-JP" dirty="0"/>
              <a:t> </a:t>
            </a:r>
            <a:r>
              <a:rPr lang="en-US" altLang="ja-JP" dirty="0" smtClean="0"/>
              <a:t>           &lt;</a:t>
            </a:r>
            <a:r>
              <a:rPr lang="en-US" altLang="ja-JP" dirty="0" err="1"/>
              <a:t>TSPpath</a:t>
            </a:r>
            <a:r>
              <a:rPr lang="en-US" altLang="ja-JP" dirty="0"/>
              <a:t>&gt;/</a:t>
            </a:r>
            <a:r>
              <a:rPr lang="en-US" altLang="ja-JP" dirty="0" err="1"/>
              <a:t>usr</a:t>
            </a:r>
            <a:r>
              <a:rPr lang="en-US" altLang="ja-JP" dirty="0"/>
              <a:t>/bin/harktool4_utils/16384.little_endian.wav&lt;/</a:t>
            </a:r>
            <a:r>
              <a:rPr lang="en-US" altLang="ja-JP" dirty="0" err="1"/>
              <a:t>TSPpath</a:t>
            </a:r>
            <a:r>
              <a:rPr lang="en-US" altLang="ja-JP" dirty="0"/>
              <a:t>&gt;</a:t>
            </a:r>
            <a:br>
              <a:rPr lang="en-US" altLang="ja-JP" dirty="0"/>
            </a:br>
            <a:r>
              <a:rPr lang="en-US" altLang="ja-JP" dirty="0"/>
              <a:t> </a:t>
            </a:r>
            <a:r>
              <a:rPr lang="en-US" altLang="ja-JP" dirty="0" smtClean="0"/>
              <a:t>           &lt;</a:t>
            </a:r>
            <a:r>
              <a:rPr lang="en-US" altLang="ja-JP" dirty="0" err="1"/>
              <a:t>TSPOffset</a:t>
            </a:r>
            <a:r>
              <a:rPr lang="en-US" altLang="ja-JP" dirty="0"/>
              <a:t>&gt;0&lt;/</a:t>
            </a:r>
            <a:r>
              <a:rPr lang="en-US" altLang="ja-JP" dirty="0" err="1"/>
              <a:t>TSPOffset</a:t>
            </a:r>
            <a:r>
              <a:rPr lang="en-US" altLang="ja-JP" dirty="0"/>
              <a:t>&gt;</a:t>
            </a:r>
            <a:br>
              <a:rPr lang="en-US" altLang="ja-JP" dirty="0"/>
            </a:br>
            <a:r>
              <a:rPr lang="en-US" altLang="ja-JP" dirty="0"/>
              <a:t> </a:t>
            </a:r>
            <a:r>
              <a:rPr lang="en-US" altLang="ja-JP" dirty="0" smtClean="0"/>
              <a:t>           &lt;</a:t>
            </a:r>
            <a:r>
              <a:rPr lang="en-US" altLang="ja-JP" dirty="0" err="1"/>
              <a:t>PeakSearch</a:t>
            </a:r>
            <a:r>
              <a:rPr lang="en-US" altLang="ja-JP" dirty="0"/>
              <a:t> from=“FROM” to=“TO/&gt;</a:t>
            </a:r>
            <a:br>
              <a:rPr lang="en-US" altLang="ja-JP" dirty="0"/>
            </a:br>
            <a:r>
              <a:rPr lang="en-US" altLang="ja-JP" dirty="0"/>
              <a:t>   </a:t>
            </a:r>
            <a:r>
              <a:rPr lang="en-US" altLang="ja-JP" dirty="0" smtClean="0"/>
              <a:t>         </a:t>
            </a:r>
            <a:r>
              <a:rPr lang="en-US" altLang="ja-JP" smtClean="0"/>
              <a:t>&lt;nfft&gt;512&lt;/</a:t>
            </a:r>
            <a:r>
              <a:rPr lang="en-US" altLang="ja-JP" dirty="0" err="1"/>
              <a:t>nfft</a:t>
            </a:r>
            <a:r>
              <a:rPr lang="en-US" altLang="ja-JP" dirty="0"/>
              <a:t>&gt;</a:t>
            </a:r>
            <a:r>
              <a:rPr lang="en-US" altLang="ja-JP"/>
              <a:t/>
            </a:r>
            <a:br>
              <a:rPr lang="en-US" altLang="ja-JP"/>
            </a:br>
            <a:r>
              <a:rPr lang="en-US" altLang="ja-JP" smtClean="0"/>
              <a:t>	&lt;SamplingRate&gt;16000&lt;/SamplingRate&gt;</a:t>
            </a:r>
          </a:p>
          <a:p>
            <a:pPr marL="135743" lvl="1" indent="0">
              <a:buClr>
                <a:schemeClr val="tx1">
                  <a:lumMod val="50000"/>
                  <a:lumOff val="50000"/>
                </a:schemeClr>
              </a:buClr>
              <a:buSzPct val="100000"/>
              <a:buNone/>
            </a:pPr>
            <a:r>
              <a:rPr lang="en-US" altLang="ja-JP" smtClean="0"/>
              <a:t>    </a:t>
            </a:r>
            <a:r>
              <a:rPr lang="en-US" altLang="ja-JP" dirty="0" smtClean="0"/>
              <a:t>&lt;/</a:t>
            </a:r>
            <a:r>
              <a:rPr lang="en-US" altLang="ja-JP" dirty="0" err="1"/>
              <a:t>config</a:t>
            </a:r>
            <a:r>
              <a:rPr lang="en-US" altLang="ja-JP" dirty="0" smtClean="0"/>
              <a:t>&gt;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b="1" smtClean="0"/>
              <a:t>    </a:t>
            </a:r>
            <a:r>
              <a:rPr lang="en-US" altLang="ja-JP" dirty="0" smtClean="0"/>
              <a:t>&lt;</a:t>
            </a:r>
            <a:r>
              <a:rPr lang="en-US" altLang="ja-JP" dirty="0"/>
              <a:t>p</a:t>
            </a:r>
            <a:r>
              <a:rPr lang="en-US" altLang="ja-JP" dirty="0" smtClean="0"/>
              <a:t>ositions </a:t>
            </a:r>
            <a:r>
              <a:rPr lang="en-US" altLang="ja-JP" dirty="0"/>
              <a:t>type</a:t>
            </a:r>
            <a:r>
              <a:rPr lang="en-US" altLang="ja-JP" dirty="0" smtClean="0"/>
              <a:t>=“</a:t>
            </a:r>
            <a:r>
              <a:rPr lang="en-US" altLang="ja-JP" b="1" dirty="0" err="1" smtClean="0">
                <a:solidFill>
                  <a:srgbClr val="FF0000"/>
                </a:solidFill>
              </a:rPr>
              <a:t>tsp</a:t>
            </a:r>
            <a:r>
              <a:rPr lang="en-US" altLang="ja-JP" b="1" dirty="0" smtClean="0">
                <a:solidFill>
                  <a:srgbClr val="FF0000"/>
                </a:solidFill>
              </a:rPr>
              <a:t>/impulse</a:t>
            </a:r>
            <a:r>
              <a:rPr lang="en-US" altLang="ja-JP" dirty="0" smtClean="0"/>
              <a:t>“&gt;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       &lt;position </a:t>
            </a:r>
            <a:r>
              <a:rPr lang="en-US" altLang="ja-JP" dirty="0"/>
              <a:t>coordinate=“polar</a:t>
            </a:r>
            <a:r>
              <a:rPr lang="en-US" altLang="ja-JP" dirty="0" smtClean="0"/>
              <a:t>” azimuth=“</a:t>
            </a:r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”   elevation=“</a:t>
            </a:r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” </a:t>
            </a:r>
            <a:r>
              <a:rPr lang="en-US" altLang="ja-JP" dirty="0"/>
              <a:t>id</a:t>
            </a:r>
            <a:r>
              <a:rPr lang="en-US" altLang="ja-JP" dirty="0" smtClean="0"/>
              <a:t>=“</a:t>
            </a:r>
            <a:r>
              <a:rPr lang="en-US" altLang="ja-JP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” </a:t>
            </a:r>
            <a:r>
              <a:rPr lang="en-US" altLang="ja-JP" dirty="0" smtClean="0">
                <a:solidFill>
                  <a:srgbClr val="FF0000"/>
                </a:solidFill>
              </a:rPr>
              <a:t>path=“../hark/tsp0deg.wav” </a:t>
            </a:r>
            <a:r>
              <a:rPr lang="en-US" altLang="ja-JP" dirty="0" smtClean="0"/>
              <a:t>/&gt;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 </a:t>
            </a:r>
            <a:r>
              <a:rPr lang="en-US" altLang="ja-JP" dirty="0" smtClean="0"/>
              <a:t>       &lt;position </a:t>
            </a:r>
            <a:r>
              <a:rPr lang="en-US" altLang="ja-JP" dirty="0"/>
              <a:t>coordinate=“polar</a:t>
            </a:r>
            <a:r>
              <a:rPr lang="en-US" altLang="ja-JP" dirty="0" smtClean="0"/>
              <a:t>” azimuth=“10” elevation</a:t>
            </a:r>
            <a:r>
              <a:rPr lang="en-US" altLang="ja-JP" dirty="0"/>
              <a:t>=“</a:t>
            </a:r>
            <a:r>
              <a:rPr lang="en-US" altLang="ja-JP" dirty="0" smtClean="0"/>
              <a:t>0” id=“1” path=“../hark/tsp10deg.wav” /&gt;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       &lt;position </a:t>
            </a:r>
            <a:r>
              <a:rPr lang="en-US" altLang="ja-JP" dirty="0"/>
              <a:t>coordinate=“polar</a:t>
            </a:r>
            <a:r>
              <a:rPr lang="en-US" altLang="ja-JP" dirty="0" smtClean="0"/>
              <a:t>” azimuth=“20” </a:t>
            </a:r>
            <a:r>
              <a:rPr lang="en-US" altLang="ja-JP" dirty="0"/>
              <a:t>elevation=“</a:t>
            </a:r>
            <a:r>
              <a:rPr lang="en-US" altLang="ja-JP" dirty="0" smtClean="0"/>
              <a:t>0” </a:t>
            </a:r>
            <a:r>
              <a:rPr lang="en-US" altLang="ja-JP" dirty="0"/>
              <a:t>id</a:t>
            </a:r>
            <a:r>
              <a:rPr lang="en-US" altLang="ja-JP" dirty="0" smtClean="0"/>
              <a:t>=“2” </a:t>
            </a:r>
            <a:r>
              <a:rPr lang="en-US" altLang="ja-JP" dirty="0"/>
              <a:t>path</a:t>
            </a:r>
            <a:r>
              <a:rPr lang="en-US" altLang="ja-JP" dirty="0" smtClean="0"/>
              <a:t>=“../hark/tsp10deg.wav” </a:t>
            </a:r>
            <a:r>
              <a:rPr lang="en-US" altLang="ja-JP" dirty="0"/>
              <a:t>/&gt;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				(</a:t>
            </a:r>
            <a:r>
              <a:rPr lang="ja-JP" altLang="en-US" dirty="0" smtClean="0"/>
              <a:t>続く</a:t>
            </a:r>
            <a:r>
              <a:rPr lang="en-US" altLang="ja-JP" dirty="0" smtClean="0"/>
              <a:t>)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   &lt;/positions&gt;</a:t>
            </a:r>
            <a:br>
              <a:rPr lang="en-US" altLang="ja-JP" dirty="0" smtClean="0"/>
            </a:br>
            <a:r>
              <a:rPr lang="en-US" altLang="ja-JP" dirty="0" smtClean="0"/>
              <a:t>    &lt;neighbors algorithm=“</a:t>
            </a:r>
            <a:r>
              <a:rPr lang="en-US" altLang="ja-JP" dirty="0" err="1" smtClean="0"/>
              <a:t>NearestNeighbor</a:t>
            </a:r>
            <a:r>
              <a:rPr lang="en-US" altLang="ja-JP" dirty="0" smtClean="0"/>
              <a:t>” </a:t>
            </a:r>
            <a:r>
              <a:rPr lang="en-US" altLang="ja-JP" dirty="0" err="1" smtClean="0"/>
              <a:t>params</a:t>
            </a:r>
            <a:r>
              <a:rPr lang="en-US" altLang="ja-JP" dirty="0" smtClean="0"/>
              <a:t>=“n:3;thresh:0.5;”&gt;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       &lt;</a:t>
            </a:r>
            <a:r>
              <a:rPr lang="en-US" altLang="ja-JP" dirty="0"/>
              <a:t>neighbor id</a:t>
            </a:r>
            <a:r>
              <a:rPr lang="en-US" altLang="ja-JP" dirty="0" smtClean="0"/>
              <a:t>=“0” </a:t>
            </a:r>
            <a:r>
              <a:rPr lang="en-US" altLang="ja-JP" dirty="0"/>
              <a:t>ids</a:t>
            </a:r>
            <a:r>
              <a:rPr lang="en-US" altLang="ja-JP" dirty="0" smtClean="0"/>
              <a:t>=“</a:t>
            </a:r>
            <a:r>
              <a:rPr lang="en-US" altLang="ja-JP" dirty="0"/>
              <a:t>1</a:t>
            </a:r>
            <a:r>
              <a:rPr lang="en-US" altLang="ja-JP" dirty="0" smtClean="0"/>
              <a:t>;2;3</a:t>
            </a:r>
            <a:r>
              <a:rPr lang="en-US" altLang="ja-JP" dirty="0"/>
              <a:t>;”/&gt;</a:t>
            </a:r>
            <a:br>
              <a:rPr lang="en-US" altLang="ja-JP" dirty="0"/>
            </a:br>
            <a:r>
              <a:rPr lang="en-US" altLang="ja-JP" dirty="0"/>
              <a:t> </a:t>
            </a:r>
            <a:r>
              <a:rPr lang="en-US" altLang="ja-JP" dirty="0" smtClean="0"/>
              <a:t>       &lt;</a:t>
            </a:r>
            <a:r>
              <a:rPr lang="en-US" altLang="ja-JP" dirty="0"/>
              <a:t>neighbor id</a:t>
            </a:r>
            <a:r>
              <a:rPr lang="en-US" altLang="ja-JP" dirty="0" smtClean="0"/>
              <a:t>=“1” </a:t>
            </a:r>
            <a:r>
              <a:rPr lang="en-US" altLang="ja-JP" dirty="0"/>
              <a:t>ids</a:t>
            </a:r>
            <a:r>
              <a:rPr lang="en-US" altLang="ja-JP" dirty="0" smtClean="0"/>
              <a:t>=“0;2;”/&gt;</a:t>
            </a:r>
            <a:br>
              <a:rPr lang="en-US" altLang="ja-JP" dirty="0" smtClean="0"/>
            </a:br>
            <a:r>
              <a:rPr lang="en-US" altLang="ja-JP" dirty="0" smtClean="0"/>
              <a:t>			(</a:t>
            </a:r>
            <a:r>
              <a:rPr lang="ja-JP" altLang="en-US" dirty="0" smtClean="0"/>
              <a:t>続く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en-US" altLang="ja-JP" dirty="0" smtClean="0"/>
              <a:t>    &lt;/neighbors&gt;</a:t>
            </a:r>
          </a:p>
          <a:p>
            <a:pPr marL="135743" lvl="1" indent="0">
              <a:buClr>
                <a:schemeClr val="tx1">
                  <a:lumMod val="50000"/>
                  <a:lumOff val="50000"/>
                </a:schemeClr>
              </a:buClr>
              <a:buSzPct val="100000"/>
              <a:buNone/>
            </a:pPr>
            <a:r>
              <a:rPr lang="ja-JP" altLang="en-US" dirty="0"/>
              <a:t> </a:t>
            </a:r>
            <a:r>
              <a:rPr lang="ja-JP" altLang="en-US" dirty="0" smtClean="0"/>
              <a:t>   </a:t>
            </a:r>
            <a:r>
              <a:rPr lang="en-US" altLang="ja-JP" dirty="0" smtClean="0"/>
              <a:t>&lt;channels use=“1;2;4;”&gt;</a:t>
            </a:r>
          </a:p>
          <a:p>
            <a:pPr marL="135743" lvl="1" indent="0">
              <a:buClr>
                <a:schemeClr val="tx1">
                  <a:lumMod val="50000"/>
                  <a:lumOff val="50000"/>
                </a:schemeClr>
              </a:buClr>
              <a:buSzPct val="100000"/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&lt;channel id=“0” use=“1;3;5;” /&gt;</a:t>
            </a:r>
          </a:p>
          <a:p>
            <a:pPr marL="135743" lvl="1" indent="0">
              <a:buClr>
                <a:schemeClr val="tx1">
                  <a:lumMod val="50000"/>
                  <a:lumOff val="50000"/>
                </a:schemeClr>
              </a:buClr>
              <a:buSzPct val="100000"/>
              <a:buNone/>
            </a:pPr>
            <a:r>
              <a:rPr lang="en-US" altLang="ja-JP" dirty="0" smtClean="0"/>
              <a:t>    &lt;/channels&gt;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&lt;/</a:t>
            </a:r>
            <a:r>
              <a:rPr lang="en-US" altLang="ja-JP" dirty="0" err="1" smtClean="0"/>
              <a:t>hark_xml</a:t>
            </a:r>
            <a:r>
              <a:rPr lang="en-US" altLang="ja-JP" dirty="0" smtClean="0"/>
              <a:t>&gt;</a:t>
            </a:r>
            <a:endParaRPr lang="en-US" altLang="ja-JP" dirty="0"/>
          </a:p>
        </p:txBody>
      </p:sp>
      <p:sp>
        <p:nvSpPr>
          <p:cNvPr id="4" name="角丸四角形吹き出し 3"/>
          <p:cNvSpPr/>
          <p:nvPr/>
        </p:nvSpPr>
        <p:spPr bwMode="auto">
          <a:xfrm>
            <a:off x="4590662" y="2267108"/>
            <a:ext cx="1946164" cy="1153958"/>
          </a:xfrm>
          <a:prstGeom prst="wedgeRoundRectCallout">
            <a:avLst>
              <a:gd name="adj1" fmla="val -41073"/>
              <a:gd name="adj2" fmla="val 72945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strike="dblStrike" dirty="0" smtClean="0">
                <a:solidFill>
                  <a:schemeClr val="tx1"/>
                </a:solidFill>
                <a:latin typeface="Arial" charset="0"/>
              </a:rPr>
              <a:t>\d+(</a:t>
            </a:r>
            <a:r>
              <a:rPr kumimoji="0" lang="en-US" altLang="ja-JP" sz="1600" strike="dblStrike" err="1" smtClean="0">
                <a:solidFill>
                  <a:schemeClr val="tx1"/>
                </a:solidFill>
                <a:latin typeface="Arial" charset="0"/>
              </a:rPr>
              <a:t>deg|rad</a:t>
            </a:r>
            <a:r>
              <a:rPr kumimoji="0" lang="en-US" altLang="ja-JP" sz="1600" strike="dblStrike" smtClean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algn="ctr" defTabSz="100806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smtClean="0"/>
              <a:t>pola</a:t>
            </a:r>
            <a:r>
              <a:rPr lang="ja-JP" altLang="en-US" sz="1600" smtClean="0"/>
              <a:t>の場合</a:t>
            </a:r>
            <a:endParaRPr lang="en-US" altLang="ja-JP" sz="1600" smtClean="0"/>
          </a:p>
          <a:p>
            <a:pPr algn="ctr" defTabSz="1008063" fontAlgn="base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角度は</a:t>
            </a:r>
            <a:r>
              <a:rPr lang="en-US" altLang="ja-JP" sz="1600" b="1" smtClean="0"/>
              <a:t>degree(</a:t>
            </a:r>
            <a:r>
              <a:rPr lang="ja-JP" altLang="en-US" sz="1600" b="1" smtClean="0"/>
              <a:t>度</a:t>
            </a:r>
            <a:r>
              <a:rPr lang="en-US" altLang="ja-JP" sz="1600" b="1" smtClean="0"/>
              <a:t>)</a:t>
            </a: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で統一する</a:t>
            </a:r>
            <a:endParaRPr kumimoji="0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角丸四角形吹き出し 4"/>
          <p:cNvSpPr/>
          <p:nvPr/>
        </p:nvSpPr>
        <p:spPr bwMode="auto">
          <a:xfrm>
            <a:off x="5977248" y="4498784"/>
            <a:ext cx="1053152" cy="414280"/>
          </a:xfrm>
          <a:prstGeom prst="wedgeRoundRectCallout">
            <a:avLst>
              <a:gd name="adj1" fmla="val -97830"/>
              <a:gd name="adj2" fmla="val -126712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通し</a:t>
            </a:r>
            <a:r>
              <a:rPr kumimoji="0" lang="ja-JP" altLang="en-US" sz="1600" dirty="0">
                <a:solidFill>
                  <a:schemeClr val="tx1"/>
                </a:solidFill>
                <a:latin typeface="Arial" charset="0"/>
              </a:rPr>
              <a:t>番号</a:t>
            </a:r>
            <a:endParaRPr kumimoji="0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角丸四角形吹き出し 5"/>
          <p:cNvSpPr/>
          <p:nvPr/>
        </p:nvSpPr>
        <p:spPr bwMode="auto">
          <a:xfrm>
            <a:off x="3408801" y="5122127"/>
            <a:ext cx="3933691" cy="612648"/>
          </a:xfrm>
          <a:prstGeom prst="wedgeRoundRectCallout">
            <a:avLst>
              <a:gd name="adj1" fmla="val -60363"/>
              <a:gd name="adj2" fmla="val -39974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近接 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Position 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の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id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をセミコロンで区切る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一つの 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neighbors 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タグ内は連結グラフ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角丸四角形吹き出し 7"/>
          <p:cNvSpPr/>
          <p:nvPr/>
        </p:nvSpPr>
        <p:spPr bwMode="auto">
          <a:xfrm>
            <a:off x="5434780" y="886858"/>
            <a:ext cx="3502548" cy="955019"/>
          </a:xfrm>
          <a:prstGeom prst="wedgeRoundRectCallout">
            <a:avLst>
              <a:gd name="adj1" fmla="val -36396"/>
              <a:gd name="adj2" fmla="val 66020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SignalMax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TSPLength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, </a:t>
            </a:r>
            <a:b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</a:br>
            <a:r>
              <a:rPr kumimoji="0" lang="en-US" altLang="ja-JP" sz="1600" strike="dblStrike" dirty="0" smtClean="0">
                <a:solidFill>
                  <a:schemeClr val="tx1"/>
                </a:solidFill>
                <a:latin typeface="Arial" charset="0"/>
              </a:rPr>
              <a:t>sampling rate</a:t>
            </a:r>
            <a:r>
              <a:rPr kumimoji="0" lang="ja-JP" altLang="en-US" sz="1600" b="0" i="0" u="none" strike="dbl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は</a:t>
            </a:r>
            <a:r>
              <a:rPr kumimoji="0" lang="en-US" altLang="ja-JP" sz="1600" strike="dblStrike" dirty="0" smtClean="0">
                <a:solidFill>
                  <a:schemeClr val="tx1"/>
                </a:solidFill>
                <a:latin typeface="Arial" charset="0"/>
              </a:rPr>
              <a:t>TSP</a:t>
            </a:r>
            <a:r>
              <a:rPr kumimoji="0" lang="ja-JP" altLang="en-US" sz="1600" strike="dblStrike" dirty="0" smtClean="0">
                <a:solidFill>
                  <a:schemeClr val="tx1"/>
                </a:solidFill>
                <a:latin typeface="Arial" charset="0"/>
              </a:rPr>
              <a:t>を</a:t>
            </a:r>
            <a:r>
              <a:rPr kumimoji="0" lang="en-US" altLang="ja-JP" sz="1600" strike="dblStrike" dirty="0" smtClean="0">
                <a:solidFill>
                  <a:schemeClr val="tx1"/>
                </a:solidFill>
                <a:latin typeface="Arial" charset="0"/>
              </a:rPr>
              <a:t>wav</a:t>
            </a:r>
            <a:r>
              <a:rPr kumimoji="0" lang="ja-JP" altLang="en-US" sz="1600" strike="dblStrike" dirty="0" smtClean="0">
                <a:solidFill>
                  <a:schemeClr val="tx1"/>
                </a:solidFill>
                <a:latin typeface="Arial" charset="0"/>
              </a:rPr>
              <a:t>にすればヘッダに書けるので</a:t>
            </a:r>
            <a:r>
              <a:rPr kumimoji="0" lang="ja-JP" altLang="en-US" sz="1600" strike="dblStrike" dirty="0">
                <a:solidFill>
                  <a:schemeClr val="tx1"/>
                </a:solidFill>
                <a:latin typeface="Arial" charset="0"/>
              </a:rPr>
              <a:t>廃止</a:t>
            </a:r>
            <a:endParaRPr kumimoji="0" lang="en-US" altLang="ja-JP" sz="1600" strike="dblStrike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角丸四角形吹き出し 10"/>
          <p:cNvSpPr/>
          <p:nvPr/>
        </p:nvSpPr>
        <p:spPr bwMode="auto">
          <a:xfrm>
            <a:off x="6873148" y="2528596"/>
            <a:ext cx="2091976" cy="825467"/>
          </a:xfrm>
          <a:prstGeom prst="wedgeRoundRectCallout">
            <a:avLst>
              <a:gd name="adj1" fmla="val -14504"/>
              <a:gd name="adj2" fmla="val 82944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対応ファイル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多チャネル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wav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限定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相対パスを許容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角丸四角形吹き出し 8"/>
          <p:cNvSpPr/>
          <p:nvPr/>
        </p:nvSpPr>
        <p:spPr bwMode="auto">
          <a:xfrm>
            <a:off x="1920530" y="4154563"/>
            <a:ext cx="1746169" cy="416556"/>
          </a:xfrm>
          <a:prstGeom prst="wedgeRoundRectCallout">
            <a:avLst>
              <a:gd name="adj1" fmla="val -80278"/>
              <a:gd name="adj2" fmla="val -63423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座標は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position</a:t>
            </a:r>
            <a:r>
              <a: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毎</a:t>
            </a:r>
          </a:p>
        </p:txBody>
      </p:sp>
      <p:sp>
        <p:nvSpPr>
          <p:cNvPr id="10" name="角丸四角形吹き出し 9"/>
          <p:cNvSpPr/>
          <p:nvPr/>
        </p:nvSpPr>
        <p:spPr bwMode="auto">
          <a:xfrm>
            <a:off x="3408801" y="5871093"/>
            <a:ext cx="5049671" cy="859552"/>
          </a:xfrm>
          <a:prstGeom prst="wedgeRoundRectCallout">
            <a:avLst>
              <a:gd name="adj1" fmla="val -65768"/>
              <a:gd name="adj2" fmla="val -36798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使用チャネルを選択したい場合のみこのタグを追加</a:t>
            </a:r>
            <a:endParaRPr kumimoji="0" lang="en-US" altLang="ja-JP" sz="1600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channels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の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use 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が全 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position 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の使用チャネルとなる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ctr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ID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ごとの設定は子要素に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channel</a:t>
            </a: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タグを追加</a:t>
            </a:r>
            <a:endParaRPr kumimoji="0" lang="en-US" altLang="ja-JP" sz="16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8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バイナリ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テンソル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多次元配列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定義 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例は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次元の行列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/>
            <a:r>
              <a:rPr lang="ja-JP" altLang="en-US" dirty="0" smtClean="0"/>
              <a:t>サイズ</a:t>
            </a:r>
            <a:r>
              <a:rPr lang="en-US" altLang="ja-JP" dirty="0" smtClean="0"/>
              <a:t>d1, d2, …</a:t>
            </a:r>
            <a:r>
              <a:rPr kumimoji="1" lang="ja-JP" altLang="en-US" dirty="0" smtClean="0"/>
              <a:t>の</a:t>
            </a:r>
            <a:r>
              <a:rPr lang="ja-JP" altLang="en-US" dirty="0"/>
              <a:t>テンソル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endParaRPr kumimoji="1" lang="en-US" altLang="ja-JP" dirty="0" smtClean="0"/>
          </a:p>
          <a:p>
            <a:pPr lvl="7"/>
            <a:endParaRPr kumimoji="1"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kumimoji="1"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3"/>
            <a:endParaRPr kumimoji="1"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6"/>
            <a:endParaRPr kumimoji="1"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用途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kumimoji="1" lang="ja-JP" altLang="en-US" dirty="0" smtClean="0"/>
              <a:t>あるビンの分離行列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type = float32, dim=2, d1=</a:t>
            </a:r>
            <a:r>
              <a:rPr lang="ja-JP" altLang="en-US" dirty="0"/>
              <a:t>マイク</a:t>
            </a:r>
            <a:r>
              <a:rPr lang="ja-JP" altLang="en-US" dirty="0" smtClean="0"/>
              <a:t>数</a:t>
            </a:r>
            <a:r>
              <a:rPr lang="en-US" altLang="ja-JP" dirty="0" smtClean="0"/>
              <a:t>, d2=</a:t>
            </a:r>
            <a:r>
              <a:rPr lang="ja-JP" altLang="en-US" dirty="0" smtClean="0"/>
              <a:t>マイク数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en-US" altLang="ja-JP" dirty="0" smtClean="0"/>
          </a:p>
          <a:p>
            <a:pPr lvl="1"/>
            <a:r>
              <a:rPr lang="ja-JP" altLang="en-US" dirty="0" smtClean="0"/>
              <a:t>あるビンの相関行列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type = complex&lt;float32&gt;,  dim=2, d1=</a:t>
            </a:r>
            <a:r>
              <a:rPr lang="ja-JP" altLang="en-US" dirty="0" smtClean="0"/>
              <a:t>マイク数</a:t>
            </a:r>
            <a:r>
              <a:rPr lang="en-US" altLang="ja-JP" dirty="0" smtClean="0"/>
              <a:t>, d2=</a:t>
            </a:r>
            <a:r>
              <a:rPr lang="ja-JP" altLang="en-US" dirty="0" smtClean="0"/>
              <a:t>マイク数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pPr lvl="1"/>
            <a:r>
              <a:rPr lang="ja-JP" altLang="en-US" dirty="0" smtClean="0"/>
              <a:t>ある</a:t>
            </a:r>
            <a:r>
              <a:rPr lang="en-US" altLang="ja-JP" dirty="0" smtClean="0"/>
              <a:t>TSP</a:t>
            </a:r>
            <a:r>
              <a:rPr lang="ja-JP" altLang="en-US" dirty="0" smtClean="0"/>
              <a:t>録音位置からの</a:t>
            </a:r>
            <a:r>
              <a:rPr kumimoji="1" lang="ja-JP" altLang="en-US" dirty="0" smtClean="0"/>
              <a:t>伝達関数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type = float32, dim=2, d1=</a:t>
            </a:r>
            <a:r>
              <a:rPr lang="ja-JP" altLang="en-US" dirty="0" smtClean="0"/>
              <a:t>マイク数</a:t>
            </a:r>
            <a:r>
              <a:rPr lang="en-US" altLang="ja-JP" dirty="0" smtClean="0"/>
              <a:t>,</a:t>
            </a:r>
            <a:r>
              <a:rPr lang="ja-JP" altLang="en-US" dirty="0"/>
              <a:t> </a:t>
            </a:r>
            <a:r>
              <a:rPr lang="en-US" altLang="ja-JP" u="sng" dirty="0" smtClean="0"/>
              <a:t>d2=</a:t>
            </a:r>
            <a:r>
              <a:rPr lang="ja-JP" altLang="en-US" u="sng" dirty="0"/>
              <a:t>ビン</a:t>
            </a:r>
            <a:r>
              <a:rPr lang="ja-JP" altLang="en-US" u="sng" dirty="0" smtClean="0"/>
              <a:t>数</a:t>
            </a:r>
            <a:r>
              <a:rPr lang="en-US" altLang="ja-JP" u="sng" dirty="0" smtClean="0"/>
              <a:t>/2 + 1</a:t>
            </a:r>
            <a:endParaRPr kumimoji="1" lang="ja-JP" alt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5504833"/>
                  </p:ext>
                </p:extLst>
              </p:nvPr>
            </p:nvGraphicFramePr>
            <p:xfrm>
              <a:off x="707953" y="2182404"/>
              <a:ext cx="1519452" cy="1469031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506484"/>
                    <a:gridCol w="506484"/>
                    <a:gridCol w="506484"/>
                  </a:tblGrid>
                  <a:tr h="4896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en-US" altLang="ja-JP" sz="2000" b="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</a:tr>
                  <a:tr h="4896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ja-JP" altLang="en-US" sz="200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ja-JP" altLang="en-US" sz="2000" i="1" smtClean="0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</a:tr>
                  <a:tr h="48967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65164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en-US" altLang="ja-JP" sz="2000" b="0" i="1" dirty="0" smtClean="0">
                                        <a:latin typeface="Cambria Math" panose="02040503050406030204" pitchFamily="18" charset="0"/>
                                      </a:rPr>
                                      <m:t>𝑛𝑚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775504833"/>
                  </p:ext>
                </p:extLst>
              </p:nvPr>
            </p:nvGraphicFramePr>
            <p:xfrm>
              <a:off x="707953" y="2182404"/>
              <a:ext cx="1519452" cy="1469031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506484"/>
                    <a:gridCol w="506484"/>
                    <a:gridCol w="506484"/>
                  </a:tblGrid>
                  <a:tr h="48967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205" t="-2500" r="-203614" b="-2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500" r="-101190" b="-2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410" t="-2500" r="-2410" b="-205000"/>
                          </a:stretch>
                        </a:blipFill>
                      </a:tcPr>
                    </a:tc>
                  </a:tr>
                  <a:tr h="48967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205" t="-101235" r="-203614" b="-102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101235" r="-101190" b="-102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410" t="-101235" r="-2410" b="-102469"/>
                          </a:stretch>
                        </a:blipFill>
                      </a:tcPr>
                    </a:tc>
                  </a:tr>
                  <a:tr h="48967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205" t="-203750" r="-203614" b="-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03750" r="-101190" b="-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2410" t="-203750" r="-2410" b="-37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21" name="グループ化 20"/>
          <p:cNvGrpSpPr/>
          <p:nvPr/>
        </p:nvGrpSpPr>
        <p:grpSpPr>
          <a:xfrm>
            <a:off x="-26527" y="1501724"/>
            <a:ext cx="2225427" cy="2177006"/>
            <a:chOff x="394097" y="1501724"/>
            <a:chExt cx="2225427" cy="2177006"/>
          </a:xfrm>
        </p:grpSpPr>
        <p:sp>
          <p:nvSpPr>
            <p:cNvPr id="5" name="左中かっこ 4"/>
            <p:cNvSpPr/>
            <p:nvPr/>
          </p:nvSpPr>
          <p:spPr bwMode="auto">
            <a:xfrm>
              <a:off x="763428" y="2177476"/>
              <a:ext cx="354842" cy="1501254"/>
            </a:xfrm>
            <a:prstGeom prst="leftBrac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左中かっこ 5"/>
            <p:cNvSpPr/>
            <p:nvPr/>
          </p:nvSpPr>
          <p:spPr bwMode="auto">
            <a:xfrm rot="5400000">
              <a:off x="1691476" y="1249427"/>
              <a:ext cx="354842" cy="1501254"/>
            </a:xfrm>
            <a:prstGeom prst="leftBrac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 rot="16200000">
              <a:off x="242773" y="2743437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d1</a:t>
              </a:r>
              <a:r>
                <a:rPr kumimoji="1" lang="ja-JP" altLang="en-US" dirty="0" smtClean="0"/>
                <a:t>行</a:t>
              </a:r>
              <a:endParaRPr kumimoji="1" lang="ja-JP" altLang="en-US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564967" y="150172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d2</a:t>
              </a:r>
              <a:r>
                <a:rPr kumimoji="1" lang="ja-JP" altLang="en-US" dirty="0" smtClean="0"/>
                <a:t>列</a:t>
              </a:r>
              <a:endParaRPr kumimoji="1" lang="ja-JP" altLang="en-US" dirty="0"/>
            </a:p>
          </p:txBody>
        </p:sp>
      </p:grpSp>
      <p:sp>
        <p:nvSpPr>
          <p:cNvPr id="9" name="右矢印 8"/>
          <p:cNvSpPr/>
          <p:nvPr/>
        </p:nvSpPr>
        <p:spPr bwMode="auto">
          <a:xfrm>
            <a:off x="2381313" y="2461417"/>
            <a:ext cx="655093" cy="783187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角丸四角形吹き出し 21"/>
          <p:cNvSpPr/>
          <p:nvPr/>
        </p:nvSpPr>
        <p:spPr bwMode="auto">
          <a:xfrm>
            <a:off x="3164983" y="6453758"/>
            <a:ext cx="1909800" cy="371279"/>
          </a:xfrm>
          <a:prstGeom prst="wedgeRoundRectCallout">
            <a:avLst>
              <a:gd name="adj1" fmla="val 3457"/>
              <a:gd name="adj2" fmla="val -90600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FFT</a:t>
            </a:r>
            <a:r>
              <a:rPr kumimoji="0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の重複部分</a:t>
            </a:r>
            <a:r>
              <a:rPr kumimoji="0" lang="ja-JP" altLang="en-US" sz="1400" dirty="0">
                <a:latin typeface="Arial" charset="0"/>
              </a:rPr>
              <a:t>削除</a:t>
            </a:r>
            <a:endParaRPr kumimoji="0" lang="ja-JP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164983" y="865145"/>
            <a:ext cx="5662489" cy="3753281"/>
            <a:chOff x="3608315" y="1075762"/>
            <a:chExt cx="5662489" cy="3753281"/>
          </a:xfrm>
        </p:grpSpPr>
        <p:sp>
          <p:nvSpPr>
            <p:cNvPr id="10" name="正方形/長方形 9"/>
            <p:cNvSpPr/>
            <p:nvPr/>
          </p:nvSpPr>
          <p:spPr bwMode="auto">
            <a:xfrm>
              <a:off x="3608821" y="1418662"/>
              <a:ext cx="2450735" cy="339833"/>
            </a:xfrm>
            <a:prstGeom prst="rect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データ型 </a:t>
              </a:r>
              <a:r>
                <a:rPr kumimoji="0" lang="en-US" altLang="ja-JP" sz="1600" dirty="0">
                  <a:solidFill>
                    <a:schemeClr val="tx1"/>
                  </a:solidFill>
                  <a:latin typeface="Arial" charset="0"/>
                </a:rPr>
                <a:t>	 </a:t>
              </a: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        </a:t>
              </a:r>
              <a:r>
                <a:rPr kumimoji="0" lang="en-US" altLang="ja-JP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char[32]</a:t>
              </a:r>
              <a:endPara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3608821" y="1758495"/>
              <a:ext cx="2450735" cy="339833"/>
            </a:xfrm>
            <a:prstGeom prst="rect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600" dirty="0" smtClean="0">
                  <a:solidFill>
                    <a:schemeClr val="tx1"/>
                  </a:solidFill>
                  <a:latin typeface="Arial" charset="0"/>
                </a:rPr>
                <a:t>行列の次元</a:t>
              </a: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dim   </a:t>
              </a:r>
              <a:r>
                <a:rPr kumimoji="0" lang="ja-JP" altLang="en-US" sz="1600" dirty="0" smtClean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int(32bit)</a:t>
              </a:r>
              <a:endPara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3608316" y="2093064"/>
              <a:ext cx="2450735" cy="339833"/>
            </a:xfrm>
            <a:prstGeom prst="rect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1</a:t>
              </a:r>
              <a:r>
                <a:rPr kumimoji="0" lang="ja-JP" altLang="en-US" sz="1600" dirty="0" smtClean="0">
                  <a:solidFill>
                    <a:schemeClr val="tx1"/>
                  </a:solidFill>
                  <a:latin typeface="Arial" charset="0"/>
                </a:rPr>
                <a:t>次元目サイズ    </a:t>
              </a: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int(32bit)</a:t>
              </a:r>
              <a:endPara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正方形/長方形 12"/>
                <p:cNvSpPr/>
                <p:nvPr/>
              </p:nvSpPr>
              <p:spPr bwMode="auto">
                <a:xfrm>
                  <a:off x="3608316" y="3136293"/>
                  <a:ext cx="2450736" cy="339833"/>
                </a:xfrm>
                <a:prstGeom prst="rect">
                  <a:avLst/>
                </a:prstGeom>
                <a:ln w="9525">
                  <a:headEnd type="none" w="med" len="med"/>
                  <a:tailEnd type="none" w="med" len="med"/>
                </a:ln>
                <a:extLst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008063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</m:oMath>
                    </m:oMathPara>
                  </a14:m>
                  <a:endParaRPr kumimoji="0" lang="ja-JP" alt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3" name="正方形/長方形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08316" y="3136293"/>
                  <a:ext cx="2450736" cy="339833"/>
                </a:xfrm>
                <a:prstGeom prst="rect">
                  <a:avLst/>
                </a:prstGeom>
                <a:blipFill rotWithShape="0">
                  <a:blip r:embed="rId3" cstate="print"/>
                  <a:stretch>
                    <a:fillRect/>
                  </a:stretch>
                </a:blipFill>
                <a:ln w="9525">
                  <a:headEnd type="none" w="med" len="med"/>
                  <a:tailEnd type="none" w="med" len="med"/>
                </a:ln>
                <a:extLst/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正方形/長方形 14"/>
                <p:cNvSpPr/>
                <p:nvPr/>
              </p:nvSpPr>
              <p:spPr bwMode="auto">
                <a:xfrm>
                  <a:off x="3608316" y="3788474"/>
                  <a:ext cx="2450736" cy="339833"/>
                </a:xfrm>
                <a:prstGeom prst="rect">
                  <a:avLst/>
                </a:prstGeom>
                <a:ln w="9525">
                  <a:headEnd type="none" w="med" len="med"/>
                  <a:tailEnd type="none" w="med" len="med"/>
                </a:ln>
                <a:extLst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008063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ja-JP" sz="16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kumimoji="0" lang="ja-JP" alt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5" name="正方形/長方形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08316" y="3788474"/>
                  <a:ext cx="2450736" cy="339833"/>
                </a:xfrm>
                <a:prstGeom prst="rect">
                  <a:avLst/>
                </a:prstGeom>
                <a:blipFill rotWithShape="0">
                  <a:blip r:embed="rId4" cstate="print"/>
                  <a:stretch>
                    <a:fillRect/>
                  </a:stretch>
                </a:blipFill>
                <a:ln w="9525">
                  <a:headEnd type="none" w="med" len="med"/>
                  <a:tailEnd type="none" w="med" len="med"/>
                </a:ln>
                <a:extLst/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正方形/長方形 15"/>
                <p:cNvSpPr/>
                <p:nvPr/>
              </p:nvSpPr>
              <p:spPr bwMode="auto">
                <a:xfrm>
                  <a:off x="3608316" y="4489210"/>
                  <a:ext cx="2450735" cy="339833"/>
                </a:xfrm>
                <a:prstGeom prst="rect">
                  <a:avLst/>
                </a:prstGeom>
                <a:ln w="9525">
                  <a:headEnd type="none" w="med" len="med"/>
                  <a:tailEnd type="none" w="med" len="med"/>
                </a:ln>
                <a:extLst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008063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1600" b="0" i="1" dirty="0" smtClean="0">
                                <a:latin typeface="Cambria Math" panose="02040503050406030204" pitchFamily="18" charset="0"/>
                              </a:rPr>
                              <m:t>𝑛𝑚</m:t>
                            </m:r>
                          </m:sub>
                        </m:sSub>
                      </m:oMath>
                    </m:oMathPara>
                  </a14:m>
                  <a:endParaRPr kumimoji="0" lang="ja-JP" alt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6" name="正方形/長方形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608316" y="4489210"/>
                  <a:ext cx="2450735" cy="339833"/>
                </a:xfrm>
                <a:prstGeom prst="rect">
                  <a:avLst/>
                </a:prstGeom>
                <a:blipFill rotWithShape="0">
                  <a:blip r:embed="rId5" cstate="print"/>
                  <a:stretch>
                    <a:fillRect/>
                  </a:stretch>
                </a:blipFill>
                <a:ln w="9525">
                  <a:headEnd type="none" w="med" len="med"/>
                  <a:tailEnd type="none" w="med" len="med"/>
                </a:ln>
                <a:extLst/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テキスト ボックス 16"/>
            <p:cNvSpPr txBox="1"/>
            <p:nvPr/>
          </p:nvSpPr>
          <p:spPr>
            <a:xfrm>
              <a:off x="4393872" y="3470862"/>
              <a:ext cx="461665" cy="323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en-US" altLang="ja-JP" dirty="0" smtClean="0"/>
                <a:t>…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393872" y="4148637"/>
              <a:ext cx="461665" cy="323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en-US" altLang="ja-JP" dirty="0" smtClean="0"/>
                <a:t>…</a:t>
              </a:r>
              <a:endParaRPr kumimoji="1" lang="ja-JP" altLang="en-US" dirty="0"/>
            </a:p>
          </p:txBody>
        </p:sp>
        <p:sp>
          <p:nvSpPr>
            <p:cNvPr id="19" name="左中かっこ 18"/>
            <p:cNvSpPr/>
            <p:nvPr/>
          </p:nvSpPr>
          <p:spPr bwMode="auto">
            <a:xfrm rot="10800000">
              <a:off x="6094887" y="3136292"/>
              <a:ext cx="390884" cy="1692748"/>
            </a:xfrm>
            <a:prstGeom prst="leftBrac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6485771" y="3820530"/>
                  <a:ext cx="151522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ja-JP" altLang="en-US" sz="1400" i="1">
                          <a:latin typeface="Cambria Math" panose="02040503050406030204" pitchFamily="18" charset="0"/>
                        </a:rPr>
                        <m:t>から</m:t>
                      </m:r>
                    </m:oMath>
                  </a14:m>
                  <a:r>
                    <a:rPr lang="ja-JP" altLang="en-US" sz="1400" dirty="0"/>
                    <a:t>横</a:t>
                  </a:r>
                  <a:r>
                    <a:rPr lang="ja-JP" altLang="en-US" sz="1400" dirty="0" smtClean="0"/>
                    <a:t>に</a:t>
                  </a:r>
                  <a:r>
                    <a:rPr lang="ja-JP" altLang="en-US" sz="1400" dirty="0"/>
                    <a:t>走査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20" name="テキスト ボックス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5771" y="3820530"/>
                  <a:ext cx="1515223" cy="307777"/>
                </a:xfrm>
                <a:prstGeom prst="rect">
                  <a:avLst/>
                </a:prstGeom>
                <a:blipFill rotWithShape="0">
                  <a:blip r:embed="rId6" cstate="print"/>
                  <a:stretch>
                    <a:fillRect t="-5882" b="-176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角丸四角形吹き出し 22"/>
            <p:cNvSpPr/>
            <p:nvPr/>
          </p:nvSpPr>
          <p:spPr bwMode="auto">
            <a:xfrm>
              <a:off x="6339178" y="1186653"/>
              <a:ext cx="2931626" cy="1271958"/>
            </a:xfrm>
            <a:prstGeom prst="wedgeRoundRectCallout">
              <a:avLst>
                <a:gd name="adj1" fmla="val -61296"/>
                <a:gd name="adj2" fmla="val -12782"/>
                <a:gd name="adj3" fmla="val 16667"/>
              </a:avLst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ja-JP" altLang="en-US" sz="1400" b="1" u="sng" dirty="0" smtClean="0"/>
                <a:t>データ型</a:t>
              </a:r>
              <a:r>
                <a:rPr lang="en-US" altLang="ja-JP" sz="1400" b="1" u="sng" dirty="0" smtClean="0"/>
                <a:t> </a:t>
              </a:r>
              <a:r>
                <a:rPr lang="en-US" altLang="ja-JP" sz="1400" dirty="0" smtClean="0"/>
                <a:t/>
              </a:r>
              <a:br>
                <a:rPr lang="en-US" altLang="ja-JP" sz="1400" dirty="0" smtClean="0"/>
              </a:br>
              <a:r>
                <a:rPr lang="ja-JP" altLang="en-US" sz="1400" dirty="0" smtClean="0"/>
                <a:t>文字列で定義</a:t>
              </a:r>
              <a:r>
                <a:rPr lang="en-US" altLang="ja-JP" sz="1400" dirty="0" smtClean="0"/>
                <a:t/>
              </a:r>
              <a:br>
                <a:rPr lang="en-US" altLang="ja-JP" sz="1400" dirty="0" smtClean="0"/>
              </a:br>
              <a:r>
                <a:rPr lang="en-US" altLang="ja-JP" sz="1400" dirty="0" smtClean="0"/>
                <a:t>int32</a:t>
              </a:r>
              <a:r>
                <a:rPr lang="en-US" altLang="ja-JP" sz="1400" strike="dblStrike" dirty="0" smtClean="0">
                  <a:solidFill>
                    <a:srgbClr val="FF0000"/>
                  </a:solidFill>
                </a:rPr>
                <a:t>, int16</a:t>
              </a:r>
              <a:r>
                <a:rPr lang="en-US" altLang="ja-JP" sz="1400" dirty="0" smtClean="0"/>
                <a:t>, float32, </a:t>
              </a:r>
              <a:r>
                <a:rPr lang="en-US" altLang="ja-JP" sz="1400" strike="dblStrike" dirty="0" smtClean="0">
                  <a:solidFill>
                    <a:srgbClr val="FF0000"/>
                  </a:solidFill>
                </a:rPr>
                <a:t>float16</a:t>
              </a:r>
              <a:r>
                <a:rPr lang="en-US" altLang="ja-JP" sz="1400" dirty="0" smtClean="0"/>
                <a:t>, </a:t>
              </a:r>
              <a:br>
                <a:rPr lang="en-US" altLang="ja-JP" sz="1400" dirty="0" smtClean="0"/>
              </a:br>
              <a:r>
                <a:rPr lang="en-US" altLang="ja-JP" sz="1400" dirty="0" smtClean="0"/>
                <a:t>complex&lt;float&gt;</a:t>
              </a:r>
              <a:br>
                <a:rPr lang="en-US" altLang="ja-JP" sz="1400" dirty="0" smtClean="0"/>
              </a:br>
              <a:r>
                <a:rPr lang="en-US" altLang="ja-JP" sz="1400" dirty="0" smtClean="0"/>
                <a:t> (complex </a:t>
              </a:r>
              <a:r>
                <a:rPr lang="ja-JP" altLang="en-US" sz="1400" dirty="0" smtClean="0"/>
                <a:t>は実・虚の順で並べる</a:t>
              </a:r>
              <a:r>
                <a:rPr lang="en-US" altLang="ja-JP" sz="1400" dirty="0" smtClean="0"/>
                <a:t>)</a:t>
              </a:r>
              <a:endParaRPr lang="en-US" altLang="ja-JP" sz="1400" dirty="0"/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3608821" y="1075762"/>
              <a:ext cx="2450735" cy="339833"/>
            </a:xfrm>
            <a:prstGeom prst="rect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HARK1.3</a:t>
              </a:r>
              <a:r>
                <a:rPr kumimoji="0" lang="en-US" altLang="ja-JP" sz="1600" dirty="0">
                  <a:solidFill>
                    <a:schemeClr val="tx1"/>
                  </a:solidFill>
                  <a:latin typeface="Arial" charset="0"/>
                </a:rPr>
                <a:t>	</a:t>
              </a: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         </a:t>
              </a:r>
              <a:r>
                <a:rPr kumimoji="0" lang="en-US" altLang="ja-JP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char[32]</a:t>
              </a:r>
              <a:endPara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3608315" y="2799092"/>
              <a:ext cx="2450735" cy="339833"/>
            </a:xfrm>
            <a:prstGeom prst="rect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10080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?</a:t>
              </a:r>
              <a:r>
                <a:rPr kumimoji="0" lang="ja-JP" altLang="en-US" sz="1600" dirty="0" smtClean="0">
                  <a:solidFill>
                    <a:schemeClr val="tx1"/>
                  </a:solidFill>
                  <a:latin typeface="Arial" charset="0"/>
                </a:rPr>
                <a:t>次元目サイズ   </a:t>
              </a:r>
              <a:r>
                <a:rPr kumimoji="0" lang="en-US" altLang="ja-JP" sz="1600" dirty="0" smtClean="0">
                  <a:solidFill>
                    <a:schemeClr val="tx1"/>
                  </a:solidFill>
                  <a:latin typeface="Arial" charset="0"/>
                </a:rPr>
                <a:t>int(32bit)</a:t>
              </a:r>
              <a:endPara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4393871" y="2449453"/>
              <a:ext cx="461665" cy="323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en-US" altLang="ja-JP" dirty="0" smtClean="0"/>
                <a:t>…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3699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Zip: </a:t>
            </a:r>
            <a:r>
              <a:rPr kumimoji="1" lang="ja-JP" altLang="en-US" dirty="0" smtClean="0"/>
              <a:t>複雑なファイル構造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000" y="980540"/>
            <a:ext cx="8928000" cy="5472865"/>
          </a:xfrm>
        </p:spPr>
        <p:txBody>
          <a:bodyPr/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定義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ja-JP" altLang="en-US" dirty="0" smtClean="0"/>
              <a:t>通常のディレクトリを </a:t>
            </a:r>
            <a:r>
              <a:rPr lang="en-US" altLang="ja-JP" dirty="0" smtClean="0"/>
              <a:t>zip </a:t>
            </a:r>
            <a:r>
              <a:rPr lang="ja-JP" altLang="en-US" dirty="0" smtClean="0"/>
              <a:t>で固めただけ。</a:t>
            </a:r>
            <a:endParaRPr lang="en-US" altLang="ja-JP" dirty="0" smtClean="0"/>
          </a:p>
          <a:p>
            <a:pPr marL="135743" indent="0">
              <a:buNone/>
            </a:pP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用途</a:t>
            </a:r>
            <a:endParaRPr lang="en-US" alt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ja-JP" altLang="en-US" dirty="0" smtClean="0"/>
              <a:t>伝達関数 </a:t>
            </a:r>
            <a:r>
              <a:rPr lang="en-US" altLang="ja-JP" dirty="0" smtClean="0"/>
              <a:t>(</a:t>
            </a:r>
            <a:r>
              <a:rPr lang="ja-JP" altLang="en-US" dirty="0" smtClean="0"/>
              <a:t>定位・分離を統合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en-US" altLang="ja-JP" sz="1800" dirty="0" err="1" smtClean="0"/>
              <a:t>transferFunction</a:t>
            </a:r>
            <a:r>
              <a:rPr lang="en-US" altLang="ja-JP" sz="1800" dirty="0" smtClean="0"/>
              <a:t>	whatisthis.txt (</a:t>
            </a:r>
            <a:r>
              <a:rPr lang="ja-JP" altLang="en-US" sz="1800" dirty="0" smtClean="0"/>
              <a:t>テキストファイル</a:t>
            </a:r>
            <a:r>
              <a:rPr lang="en-US" altLang="ja-JP" sz="1800" dirty="0" smtClean="0"/>
              <a:t>. transfer function </a:t>
            </a:r>
            <a:r>
              <a:rPr lang="ja-JP" altLang="en-US" sz="1800" dirty="0" smtClean="0"/>
              <a:t>と記載</a:t>
            </a:r>
            <a:r>
              <a:rPr lang="en-US" altLang="ja-JP" sz="1800" dirty="0" smtClean="0"/>
              <a:t>)</a:t>
            </a:r>
            <a:br>
              <a:rPr lang="en-US" altLang="ja-JP" sz="1800" dirty="0" smtClean="0"/>
            </a:br>
            <a:r>
              <a:rPr lang="en-US" altLang="ja-JP" sz="1800" dirty="0" smtClean="0"/>
              <a:t>				source.xml </a:t>
            </a:r>
            <a:r>
              <a:rPr lang="ja-JP" altLang="en-US" sz="1800" dirty="0" smtClean="0"/>
              <a:t>　　　　</a:t>
            </a:r>
            <a:r>
              <a:rPr lang="en-US" altLang="ja-JP" sz="1800" dirty="0" smtClean="0"/>
              <a:t>(</a:t>
            </a:r>
            <a:r>
              <a:rPr lang="ja-JP" altLang="en-US" sz="1800" dirty="0" smtClean="0"/>
              <a:t>音源位置</a:t>
            </a:r>
            <a:r>
              <a:rPr lang="en-US" altLang="ja-JP" sz="1800" dirty="0" smtClean="0"/>
              <a:t>XML)</a:t>
            </a:r>
            <a:br>
              <a:rPr lang="en-US" altLang="ja-JP" sz="1800" dirty="0" smtClean="0"/>
            </a:br>
            <a:r>
              <a:rPr lang="en-US" altLang="ja-JP" sz="1800" dirty="0" smtClean="0"/>
              <a:t>				microphones.xml</a:t>
            </a:r>
            <a:r>
              <a:rPr lang="ja-JP" altLang="en-US" sz="1800" dirty="0" smtClean="0"/>
              <a:t>      </a:t>
            </a:r>
            <a:r>
              <a:rPr lang="en-US" altLang="ja-JP" sz="1800" dirty="0" smtClean="0"/>
              <a:t>(</a:t>
            </a:r>
            <a:r>
              <a:rPr lang="ja-JP" altLang="en-US" sz="1800" dirty="0" smtClean="0"/>
              <a:t>マイク位置</a:t>
            </a:r>
            <a:r>
              <a:rPr lang="en-US" altLang="ja-JP" sz="1800" dirty="0" smtClean="0"/>
              <a:t>XML)</a:t>
            </a:r>
            <a:br>
              <a:rPr lang="en-US" altLang="ja-JP" sz="1800" dirty="0" smtClean="0"/>
            </a:br>
            <a:r>
              <a:rPr lang="en-US" altLang="ja-JP" sz="1800" dirty="0" smtClean="0"/>
              <a:t>				localization	tf00000.mat (</a:t>
            </a:r>
            <a:r>
              <a:rPr lang="ja-JP" altLang="en-US" sz="1800" dirty="0" smtClean="0"/>
              <a:t>行列バイナリ</a:t>
            </a:r>
            <a:r>
              <a:rPr lang="en-US" altLang="ja-JP" sz="1800" dirty="0" smtClean="0"/>
              <a:t>)</a:t>
            </a:r>
            <a:br>
              <a:rPr lang="en-US" altLang="ja-JP" sz="1800" dirty="0" smtClean="0"/>
            </a:br>
            <a:r>
              <a:rPr lang="en-US" altLang="ja-JP" sz="1800" dirty="0" smtClean="0"/>
              <a:t>							</a:t>
            </a:r>
            <a:r>
              <a:rPr lang="ja-JP" altLang="en-US" sz="1800" dirty="0" smtClean="0"/>
              <a:t>：</a:t>
            </a:r>
            <a:r>
              <a:rPr lang="en-US" altLang="ja-JP" sz="1800" dirty="0"/>
              <a:t/>
            </a:r>
            <a:br>
              <a:rPr lang="en-US" altLang="ja-JP" sz="1800" dirty="0"/>
            </a:br>
            <a:r>
              <a:rPr lang="en-US" altLang="ja-JP" sz="1800" dirty="0"/>
              <a:t>	</a:t>
            </a:r>
            <a:r>
              <a:rPr lang="en-US" altLang="ja-JP" sz="1800" dirty="0" smtClean="0"/>
              <a:t>	</a:t>
            </a:r>
            <a:r>
              <a:rPr lang="en-US" altLang="ja-JP" sz="1800" dirty="0"/>
              <a:t>	</a:t>
            </a:r>
            <a:r>
              <a:rPr lang="en-US" altLang="ja-JP" sz="1800" dirty="0" smtClean="0"/>
              <a:t>			tf00071.mat </a:t>
            </a:r>
            <a:r>
              <a:rPr lang="en-US" altLang="ja-JP" sz="1800" dirty="0"/>
              <a:t>(</a:t>
            </a:r>
            <a:r>
              <a:rPr lang="ja-JP" altLang="en-US" sz="1800" dirty="0"/>
              <a:t>行列バイナリ</a:t>
            </a:r>
            <a:r>
              <a:rPr lang="en-US" altLang="ja-JP" sz="1800" dirty="0" smtClean="0"/>
              <a:t>)</a:t>
            </a:r>
            <a:br>
              <a:rPr lang="en-US" altLang="ja-JP" sz="1800" dirty="0" smtClean="0"/>
            </a:br>
            <a:r>
              <a:rPr lang="en-US" altLang="ja-JP" sz="1800" dirty="0" smtClean="0"/>
              <a:t>				separation	tf00000.mat </a:t>
            </a:r>
            <a:r>
              <a:rPr lang="en-US" altLang="ja-JP" sz="1800" dirty="0"/>
              <a:t>(</a:t>
            </a:r>
            <a:r>
              <a:rPr lang="ja-JP" altLang="en-US" sz="1800" dirty="0"/>
              <a:t>行列バイナリ</a:t>
            </a:r>
            <a:r>
              <a:rPr lang="en-US" altLang="ja-JP" sz="1800" dirty="0"/>
              <a:t>)</a:t>
            </a:r>
            <a:br>
              <a:rPr lang="en-US" altLang="ja-JP" sz="1800" dirty="0"/>
            </a:br>
            <a:r>
              <a:rPr lang="en-US" altLang="ja-JP" sz="1800" dirty="0"/>
              <a:t>			</a:t>
            </a:r>
            <a:r>
              <a:rPr lang="en-US" altLang="ja-JP" sz="1800" dirty="0" smtClean="0"/>
              <a:t>		</a:t>
            </a:r>
            <a:r>
              <a:rPr lang="en-US" altLang="ja-JP" sz="1800" dirty="0"/>
              <a:t>		</a:t>
            </a:r>
            <a:r>
              <a:rPr lang="ja-JP" altLang="en-US" sz="1800" dirty="0"/>
              <a:t>：</a:t>
            </a:r>
            <a:r>
              <a:rPr lang="en-US" altLang="ja-JP" sz="1800" dirty="0"/>
              <a:t/>
            </a:r>
            <a:br>
              <a:rPr lang="en-US" altLang="ja-JP" sz="1800" dirty="0"/>
            </a:br>
            <a:r>
              <a:rPr lang="en-US" altLang="ja-JP" sz="1800" dirty="0"/>
              <a:t>			</a:t>
            </a:r>
            <a:r>
              <a:rPr lang="en-US" altLang="ja-JP" sz="1800" dirty="0" smtClean="0"/>
              <a:t>		</a:t>
            </a:r>
            <a:r>
              <a:rPr lang="en-US" altLang="ja-JP" sz="1800" dirty="0"/>
              <a:t>	</a:t>
            </a:r>
            <a:r>
              <a:rPr lang="en-US" altLang="ja-JP" sz="1800" dirty="0" smtClean="0"/>
              <a:t>tf00071.mat </a:t>
            </a:r>
            <a:r>
              <a:rPr lang="en-US" altLang="ja-JP" sz="1800" dirty="0"/>
              <a:t>(</a:t>
            </a:r>
            <a:r>
              <a:rPr lang="ja-JP" altLang="en-US" sz="1800" dirty="0"/>
              <a:t>行列バイナリ</a:t>
            </a:r>
            <a:r>
              <a:rPr lang="en-US" altLang="ja-JP" sz="1800" dirty="0" smtClean="0"/>
              <a:t>)</a:t>
            </a:r>
          </a:p>
          <a:p>
            <a:pPr lvl="1"/>
            <a:r>
              <a:rPr lang="ja-JP" altLang="en-US" sz="1430" dirty="0" smtClean="0"/>
              <a:t>行列の集合</a:t>
            </a:r>
            <a:r>
              <a:rPr lang="en-US" altLang="ja-JP" sz="1800" dirty="0"/>
              <a:t/>
            </a:r>
            <a:br>
              <a:rPr lang="en-US" altLang="ja-JP" sz="1800" dirty="0"/>
            </a:br>
            <a:r>
              <a:rPr lang="en-US" altLang="ja-JP" sz="1800" dirty="0" err="1" smtClean="0"/>
              <a:t>matrixSet</a:t>
            </a:r>
            <a:r>
              <a:rPr lang="en-US" altLang="ja-JP" sz="1800" dirty="0"/>
              <a:t>	whatisthis.txt (</a:t>
            </a:r>
            <a:r>
              <a:rPr lang="ja-JP" altLang="en-US" sz="1800" dirty="0" smtClean="0"/>
              <a:t>テキストファイル</a:t>
            </a:r>
            <a:r>
              <a:rPr lang="en-US" altLang="ja-JP" sz="1800" dirty="0" smtClean="0"/>
              <a:t>)</a:t>
            </a:r>
            <a:br>
              <a:rPr lang="en-US" altLang="ja-JP" sz="1800" dirty="0" smtClean="0"/>
            </a:br>
            <a:r>
              <a:rPr lang="en-US" altLang="ja-JP" sz="1800" dirty="0" smtClean="0"/>
              <a:t>                         config.xml (</a:t>
            </a:r>
            <a:r>
              <a:rPr lang="ja-JP" altLang="en-US" sz="1800" dirty="0" smtClean="0"/>
              <a:t>音源位置</a:t>
            </a:r>
            <a:r>
              <a:rPr lang="en-US" altLang="ja-JP" sz="1800" dirty="0" smtClean="0"/>
              <a:t>XML)</a:t>
            </a:r>
            <a:br>
              <a:rPr lang="en-US" altLang="ja-JP" sz="1800" dirty="0" smtClean="0"/>
            </a:br>
            <a:r>
              <a:rPr lang="en-US" altLang="ja-JP" sz="1800" dirty="0" smtClean="0"/>
              <a:t>			matrix00000.mat</a:t>
            </a:r>
            <a:br>
              <a:rPr lang="en-US" altLang="ja-JP" sz="1800" dirty="0" smtClean="0"/>
            </a:br>
            <a:r>
              <a:rPr lang="en-US" altLang="ja-JP" sz="1800" dirty="0" smtClean="0"/>
              <a:t>				</a:t>
            </a:r>
            <a:r>
              <a:rPr lang="ja-JP" altLang="en-US" sz="1800" dirty="0"/>
              <a:t> </a:t>
            </a:r>
            <a:r>
              <a:rPr lang="ja-JP" altLang="en-US" sz="1800" dirty="0" smtClean="0"/>
              <a:t>：</a:t>
            </a:r>
            <a:r>
              <a:rPr lang="en-US" altLang="ja-JP" sz="1800" dirty="0"/>
              <a:t/>
            </a:r>
            <a:br>
              <a:rPr lang="en-US" altLang="ja-JP" sz="1800" dirty="0"/>
            </a:br>
            <a:r>
              <a:rPr lang="en-US" altLang="ja-JP" sz="1800" dirty="0" smtClean="0"/>
              <a:t>			matrix01023.mat</a:t>
            </a:r>
            <a:endParaRPr lang="en-US" altLang="ja-JP" sz="1800" dirty="0"/>
          </a:p>
          <a:p>
            <a:pPr lvl="1"/>
            <a:endParaRPr lang="en-US" altLang="ja-JP" sz="1800" dirty="0" smtClean="0"/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2415540" y="2465925"/>
            <a:ext cx="501460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 bwMode="auto">
          <a:xfrm>
            <a:off x="2689366" y="2468880"/>
            <a:ext cx="0" cy="1652676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 bwMode="auto">
          <a:xfrm>
            <a:off x="2707203" y="4121556"/>
            <a:ext cx="219542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 bwMode="auto">
          <a:xfrm>
            <a:off x="2689366" y="2995685"/>
            <a:ext cx="219542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 bwMode="auto">
          <a:xfrm>
            <a:off x="2689366" y="2711356"/>
            <a:ext cx="219542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5" name="グループ化 34"/>
          <p:cNvGrpSpPr/>
          <p:nvPr/>
        </p:nvGrpSpPr>
        <p:grpSpPr>
          <a:xfrm>
            <a:off x="4114306" y="3274577"/>
            <a:ext cx="267194" cy="563880"/>
            <a:chOff x="4114306" y="3594617"/>
            <a:chExt cx="267194" cy="563880"/>
          </a:xfrm>
        </p:grpSpPr>
        <p:cxnSp>
          <p:nvCxnSpPr>
            <p:cNvPr id="14" name="直線コネクタ 13"/>
            <p:cNvCxnSpPr/>
            <p:nvPr/>
          </p:nvCxnSpPr>
          <p:spPr bwMode="auto">
            <a:xfrm>
              <a:off x="4114306" y="3594617"/>
              <a:ext cx="267194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 bwMode="auto">
            <a:xfrm>
              <a:off x="4266706" y="4158497"/>
              <a:ext cx="114794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 bwMode="auto">
            <a:xfrm flipV="1">
              <a:off x="4266706" y="3594617"/>
              <a:ext cx="0" cy="56388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グループ化 33"/>
          <p:cNvGrpSpPr/>
          <p:nvPr/>
        </p:nvGrpSpPr>
        <p:grpSpPr>
          <a:xfrm>
            <a:off x="4091446" y="4097537"/>
            <a:ext cx="267194" cy="518160"/>
            <a:chOff x="4091446" y="4417577"/>
            <a:chExt cx="267194" cy="518160"/>
          </a:xfrm>
        </p:grpSpPr>
        <p:cxnSp>
          <p:nvCxnSpPr>
            <p:cNvPr id="16" name="直線コネクタ 15"/>
            <p:cNvCxnSpPr/>
            <p:nvPr/>
          </p:nvCxnSpPr>
          <p:spPr bwMode="auto">
            <a:xfrm>
              <a:off x="4091446" y="4417577"/>
              <a:ext cx="267194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 bwMode="auto">
            <a:xfrm>
              <a:off x="4243846" y="4935737"/>
              <a:ext cx="114794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 bwMode="auto">
            <a:xfrm flipV="1">
              <a:off x="4243846" y="4417577"/>
              <a:ext cx="0" cy="518160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1" name="直線コネクタ 40"/>
          <p:cNvCxnSpPr/>
          <p:nvPr/>
        </p:nvCxnSpPr>
        <p:spPr bwMode="auto">
          <a:xfrm>
            <a:off x="1744980" y="5202437"/>
            <a:ext cx="426720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 bwMode="auto">
          <a:xfrm>
            <a:off x="2056906" y="6017777"/>
            <a:ext cx="11479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 bwMode="auto">
          <a:xfrm flipV="1">
            <a:off x="2056906" y="5202437"/>
            <a:ext cx="0" cy="81534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 bwMode="auto">
          <a:xfrm>
            <a:off x="2056906" y="5484377"/>
            <a:ext cx="114794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角丸四角形吹き出し 46"/>
          <p:cNvSpPr/>
          <p:nvPr/>
        </p:nvSpPr>
        <p:spPr bwMode="auto">
          <a:xfrm>
            <a:off x="4876800" y="5697737"/>
            <a:ext cx="2849880" cy="640080"/>
          </a:xfrm>
          <a:prstGeom prst="wedgeRoundRectCallout">
            <a:avLst>
              <a:gd name="adj1" fmla="val -36608"/>
              <a:gd name="adj2" fmla="val -102976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分離行列　</a:t>
            </a: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separation</a:t>
            </a:r>
            <a:r>
              <a:rPr kumimoji="0" lang="en-US" altLang="ja-JP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matrix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10080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dirty="0" smtClean="0">
                <a:solidFill>
                  <a:schemeClr val="tx1"/>
                </a:solidFill>
                <a:latin typeface="Arial" charset="0"/>
              </a:rPr>
              <a:t>相関行列　</a:t>
            </a:r>
            <a:r>
              <a:rPr kumimoji="0" lang="en-US" altLang="ja-JP" sz="1600" dirty="0" smtClean="0">
                <a:solidFill>
                  <a:schemeClr val="tx1"/>
                </a:solidFill>
                <a:latin typeface="Arial" charset="0"/>
              </a:rPr>
              <a:t>correlation matrix</a:t>
            </a:r>
            <a:endParaRPr kumimoji="0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44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75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Data Format &amp; API Design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Takeshi Mizumoto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21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R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RI" id="{D799DDB4-17E6-49BB-BD86-0C7BCBB93FDD}" vid="{2B35277D-D548-46CE-BD8C-E811CDF33E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HRI</Template>
  <TotalTime>10904</TotalTime>
  <Words>510</Words>
  <Application>Microsoft Office PowerPoint</Application>
  <PresentationFormat>画面に合わせる (4:3)</PresentationFormat>
  <Paragraphs>351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8" baseType="lpstr">
      <vt:lpstr>ＭＳ Ｐゴシック</vt:lpstr>
      <vt:lpstr>ＭＳ ゴシック</vt:lpstr>
      <vt:lpstr>Arial</vt:lpstr>
      <vt:lpstr>Cambria Math</vt:lpstr>
      <vt:lpstr>Segoe UI Symbol</vt:lpstr>
      <vt:lpstr>Source Code Pro</vt:lpstr>
      <vt:lpstr>Tahoma</vt:lpstr>
      <vt:lpstr>Wingdings</vt:lpstr>
      <vt:lpstr>HRI</vt:lpstr>
      <vt:lpstr>File Format Design</vt:lpstr>
      <vt:lpstr>現在のファイル形式</vt:lpstr>
      <vt:lpstr>新フォーマット:  XML, Matrix, zip</vt:lpstr>
      <vt:lpstr>XML</vt:lpstr>
      <vt:lpstr>XML続き (TSPList, ImpulseList)</vt:lpstr>
      <vt:lpstr>バイナリ: テンソル(多次元配列)</vt:lpstr>
      <vt:lpstr>Zip: 複雑なファイル構造</vt:lpstr>
      <vt:lpstr>PowerPoint プレゼンテーション</vt:lpstr>
      <vt:lpstr>Data Format &amp; API Design</vt:lpstr>
      <vt:lpstr>はじめに</vt:lpstr>
      <vt:lpstr>harkio_Matrix</vt:lpstr>
      <vt:lpstr>harkio_Matrix: 計算系メソッド</vt:lpstr>
      <vt:lpstr>harkio_XML</vt:lpstr>
      <vt:lpstr>harkio_Positions</vt:lpstr>
      <vt:lpstr>harkio_Position</vt:lpstr>
      <vt:lpstr>harkio_Neighbors</vt:lpstr>
      <vt:lpstr>harkio_TransferFunction</vt:lpstr>
      <vt:lpstr>harkio_TransferFunction</vt:lpstr>
      <vt:lpstr>harkio_Log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Format Design</dc:title>
  <dc:creator>mizumoto</dc:creator>
  <cp:lastModifiedBy>mizumoto</cp:lastModifiedBy>
  <cp:revision>188</cp:revision>
  <cp:lastPrinted>2013-06-05T05:14:16Z</cp:lastPrinted>
  <dcterms:created xsi:type="dcterms:W3CDTF">2013-04-22T10:47:04Z</dcterms:created>
  <dcterms:modified xsi:type="dcterms:W3CDTF">2014-06-27T11:26:26Z</dcterms:modified>
</cp:coreProperties>
</file>