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63" r:id="rId4"/>
    <p:sldId id="264" r:id="rId5"/>
    <p:sldId id="265" r:id="rId6"/>
    <p:sldId id="266" r:id="rId7"/>
    <p:sldId id="270" r:id="rId8"/>
    <p:sldId id="267" r:id="rId9"/>
    <p:sldId id="271" r:id="rId10"/>
    <p:sldId id="272" r:id="rId11"/>
    <p:sldId id="276" r:id="rId12"/>
    <p:sldId id="268" r:id="rId13"/>
    <p:sldId id="273" r:id="rId14"/>
    <p:sldId id="275" r:id="rId15"/>
    <p:sldId id="269" r:id="rId16"/>
    <p:sldId id="274"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1" autoAdjust="0"/>
    <p:restoredTop sz="94660"/>
  </p:normalViewPr>
  <p:slideViewPr>
    <p:cSldViewPr>
      <p:cViewPr varScale="1">
        <p:scale>
          <a:sx n="85" d="100"/>
          <a:sy n="85" d="100"/>
        </p:scale>
        <p:origin x="-96"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ja-JP" altLang="en-US" smtClean="0"/>
              <a:t>マスタ タイトルの書式設定</a:t>
            </a:r>
            <a:endParaRPr kumimoji="0" lang="en-US"/>
          </a:p>
        </p:txBody>
      </p:sp>
      <p:sp>
        <p:nvSpPr>
          <p:cNvPr id="28" name="日付プレースホルダ 27"/>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17" name="フッター プレースホルダ 16"/>
          <p:cNvSpPr>
            <a:spLocks noGrp="1"/>
          </p:cNvSpPr>
          <p:nvPr>
            <p:ph type="ftr" sz="quarter" idx="11"/>
          </p:nvPr>
        </p:nvSpPr>
        <p:spPr/>
        <p:txBody>
          <a:bodyPr/>
          <a:lstStyle/>
          <a:p>
            <a:endParaRPr kumimoji="1" lang="ja-JP" altLang="en-US"/>
          </a:p>
        </p:txBody>
      </p:sp>
      <p:sp>
        <p:nvSpPr>
          <p:cNvPr id="29" name="スライド番号プレースホルダ 28"/>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
        <p:nvSpPr>
          <p:cNvPr id="9" name="サブタイトル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3">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a:xfrm>
            <a:off x="7924800" y="6416675"/>
            <a:ext cx="762000" cy="365125"/>
          </a:xfrm>
        </p:spPr>
        <p:txBody>
          <a:bodyPr/>
          <a:lstStyle/>
          <a:p>
            <a:fld id="{D2D8002D-B5B0-4BAC-B1F6-782DDCCE6D9C}" type="slidenum">
              <a:rPr kumimoji="1" lang="ja-JP" altLang="en-US" smtClean="0"/>
              <a:pPr/>
              <a:t>&lt;#&gt;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ja-JP" altLang="en-US" smtClean="0">
                <a:solidFill>
                  <a:schemeClr val="lt1"/>
                </a:solidFill>
                <a:latin typeface="+mn-lt"/>
                <a:ea typeface="+mn-ea"/>
                <a:cs typeface="+mn-cs"/>
              </a:rPr>
              <a:t>アイコンをクリックして図を追加</a:t>
            </a:r>
            <a:endParaRPr kumimoji="0" lang="en-US" dirty="0">
              <a:solidFill>
                <a:schemeClr val="lt1"/>
              </a:solidFill>
              <a:latin typeface="+mn-lt"/>
              <a:ea typeface="+mn-ea"/>
              <a:cs typeface="+mn-cs"/>
            </a:endParaRPr>
          </a:p>
        </p:txBody>
      </p:sp>
      <p:sp>
        <p:nvSpPr>
          <p:cNvPr id="4" name="テキスト プレースホルダ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2012/1/12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タイトル プレースホルダ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ja-JP" altLang="en-US" smtClean="0"/>
              <a:t>マスタ タイトルの書式設定</a:t>
            </a:r>
            <a:endParaRPr kumimoji="0" lang="en-US"/>
          </a:p>
        </p:txBody>
      </p:sp>
      <p:sp>
        <p:nvSpPr>
          <p:cNvPr id="13" name="テキスト プレースホルダ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90ED720-0104-4369-84BC-D37694168613}" type="datetimeFigureOut">
              <a:rPr kumimoji="1" lang="ja-JP" altLang="en-US" smtClean="0"/>
              <a:pPr/>
              <a:t>2012/1/12</a:t>
            </a:fld>
            <a:endParaRPr kumimoji="1" lang="ja-JP" altLang="en-US"/>
          </a:p>
        </p:txBody>
      </p:sp>
      <p:sp>
        <p:nvSpPr>
          <p:cNvPr id="3" name="フッター プレースホルダ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1" lang="ja-JP" altLang="en-US"/>
          </a:p>
        </p:txBody>
      </p:sp>
      <p:sp>
        <p:nvSpPr>
          <p:cNvPr id="23" name="スライド番号プレースホルダ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2D8002D-B5B0-4BAC-B1F6-782DDCCE6D9C}" type="slidenum">
              <a:rPr kumimoji="1" lang="ja-JP" altLang="en-US" smtClean="0"/>
              <a:pPr/>
              <a:t>&lt;#&gt;</a:t>
            </a:fld>
            <a:endParaRPr kumimoji="1" lang="ja-JP" alt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latinLnBrk="0" hangingPunct="1">
        <a:spcBef>
          <a:spcPct val="0"/>
        </a:spcBef>
        <a:buNone/>
        <a:defRPr kumimoji="1"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1"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1"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1"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1"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1"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1"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1"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1"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1" sz="14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err="1" smtClean="0"/>
              <a:t>TurtleBot</a:t>
            </a:r>
            <a:r>
              <a:rPr lang="ja-JP" altLang="en-US" dirty="0" smtClean="0"/>
              <a:t>動作マニュアル</a:t>
            </a:r>
            <a:endParaRPr kumimoji="1" lang="ja-JP" altLang="en-US" dirty="0"/>
          </a:p>
        </p:txBody>
      </p:sp>
      <p:sp>
        <p:nvSpPr>
          <p:cNvPr id="3" name="サブタイトル 2"/>
          <p:cNvSpPr>
            <a:spLocks noGrp="1"/>
          </p:cNvSpPr>
          <p:nvPr>
            <p:ph type="subTitle" idx="1"/>
          </p:nvPr>
        </p:nvSpPr>
        <p:spPr>
          <a:xfrm>
            <a:off x="3923928" y="4581128"/>
            <a:ext cx="4769906" cy="2016224"/>
          </a:xfrm>
        </p:spPr>
        <p:txBody>
          <a:bodyPr/>
          <a:lstStyle/>
          <a:p>
            <a:pPr algn="l"/>
            <a:r>
              <a:rPr kumimoji="1" lang="en-US" altLang="ja-JP" dirty="0" smtClean="0"/>
              <a:t>2011/12/09</a:t>
            </a:r>
            <a:r>
              <a:rPr kumimoji="1" lang="ja-JP" altLang="en-US" dirty="0" smtClean="0"/>
              <a:t>　新規作成</a:t>
            </a:r>
            <a:endParaRPr kumimoji="1" lang="en-US" altLang="ja-JP" dirty="0" smtClean="0"/>
          </a:p>
          <a:p>
            <a:pPr algn="l"/>
            <a:r>
              <a:rPr lang="en-US" altLang="ja-JP" smtClean="0"/>
              <a:t>2012/01/12</a:t>
            </a:r>
            <a:r>
              <a:rPr lang="ja-JP" altLang="en-US" dirty="0" smtClean="0"/>
              <a:t>　説明文修正</a:t>
            </a:r>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188640"/>
            <a:ext cx="8964488" cy="6669360"/>
          </a:xfrm>
        </p:spPr>
        <p:txBody>
          <a:bodyPr>
            <a:noAutofit/>
          </a:bodyPr>
          <a:lstStyle/>
          <a:p>
            <a:pPr>
              <a:buNone/>
            </a:pPr>
            <a:r>
              <a:rPr lang="ja-JP" altLang="en-US" sz="1800" dirty="0" smtClean="0"/>
              <a:t>コントローラが反応しない場合は下記方法にて確認して下さい。</a:t>
            </a:r>
          </a:p>
          <a:p>
            <a:pPr>
              <a:buNone/>
            </a:pPr>
            <a:endParaRPr lang="en-US" altLang="ja-JP" sz="1800" dirty="0" smtClean="0"/>
          </a:p>
          <a:p>
            <a:pPr>
              <a:buNone/>
            </a:pPr>
            <a:r>
              <a:rPr lang="ja-JP" altLang="en-US" sz="1800" dirty="0" smtClean="0"/>
              <a:t>下記コマンド実行後、コントローラの何れかのボタンを押して反応を確認します。</a:t>
            </a:r>
            <a:endParaRPr lang="en-US" altLang="ja-JP" sz="1800" dirty="0" smtClean="0"/>
          </a:p>
          <a:p>
            <a:pPr>
              <a:buNone/>
            </a:pPr>
            <a:r>
              <a:rPr lang="ja-JP" altLang="en-US" sz="1800" dirty="0" smtClean="0"/>
              <a:t>　</a:t>
            </a:r>
            <a:r>
              <a:rPr lang="en-US" altLang="ja-JP" sz="1800" dirty="0" err="1" smtClean="0"/>
              <a:t>jstest</a:t>
            </a:r>
            <a:r>
              <a:rPr lang="en-US" altLang="ja-JP" sz="1800" dirty="0" smtClean="0"/>
              <a:t> /dev/input/js0</a:t>
            </a:r>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r>
              <a:rPr lang="ja-JP" altLang="en-US" sz="1800" dirty="0" smtClean="0"/>
              <a:t>反応があった場合は接続したコントローラ自体はデバイスとして認識していますの</a:t>
            </a:r>
            <a:endParaRPr lang="en-US" altLang="ja-JP" sz="1800" dirty="0" smtClean="0"/>
          </a:p>
          <a:p>
            <a:pPr>
              <a:buNone/>
            </a:pPr>
            <a:r>
              <a:rPr lang="ja-JP" altLang="en-US" sz="1800" dirty="0" smtClean="0"/>
              <a:t>で、「コントローラ操作」の最初からやり直して下さい。</a:t>
            </a:r>
            <a:endParaRPr lang="en-US" altLang="ja-JP" sz="1800" dirty="0" smtClean="0"/>
          </a:p>
          <a:p>
            <a:pPr>
              <a:buNone/>
            </a:pPr>
            <a:endParaRPr lang="en-US" altLang="ja-JP" sz="1800" dirty="0" smtClean="0"/>
          </a:p>
          <a:p>
            <a:pPr>
              <a:buNone/>
            </a:pPr>
            <a:r>
              <a:rPr lang="ja-JP" altLang="en-US" sz="1800" dirty="0" smtClean="0"/>
              <a:t>反応が無ければ指定しているデバイスファイル名が違う可能性がありますので、</a:t>
            </a:r>
            <a:r>
              <a:rPr lang="en-US" altLang="ja-JP" sz="1800" dirty="0" smtClean="0"/>
              <a:t> </a:t>
            </a:r>
          </a:p>
          <a:p>
            <a:pPr>
              <a:buNone/>
            </a:pPr>
            <a:r>
              <a:rPr lang="en-US" altLang="ja-JP" sz="1800" dirty="0" smtClean="0"/>
              <a:t>/dev/input/</a:t>
            </a:r>
            <a:r>
              <a:rPr lang="ja-JP" altLang="en-US" sz="1800" dirty="0" smtClean="0"/>
              <a:t>内の他の「</a:t>
            </a:r>
            <a:r>
              <a:rPr lang="en-US" altLang="ja-JP" sz="1800" dirty="0" err="1" smtClean="0"/>
              <a:t>js</a:t>
            </a:r>
            <a:r>
              <a:rPr lang="ja-JP" altLang="en-US" sz="1800" dirty="0" smtClean="0"/>
              <a:t>*」を探し、該当するデバイスファイルかどうかを上記で</a:t>
            </a:r>
            <a:endParaRPr lang="en-US" altLang="ja-JP" sz="1800" dirty="0" smtClean="0"/>
          </a:p>
          <a:p>
            <a:pPr>
              <a:buNone/>
            </a:pPr>
            <a:r>
              <a:rPr lang="ja-JP" altLang="en-US" sz="1800" dirty="0" smtClean="0"/>
              <a:t>確認して下さい。</a:t>
            </a:r>
            <a:endParaRPr lang="en-US" altLang="ja-JP" sz="1800" dirty="0" smtClean="0"/>
          </a:p>
        </p:txBody>
      </p:sp>
      <p:pic>
        <p:nvPicPr>
          <p:cNvPr id="4098" name="Picture 2" descr="C:\Documents and Settings\h.nakamura\デスクトップ\TurtleBotマニュアル作成\image\Screenshot-joytest.png"/>
          <p:cNvPicPr>
            <a:picLocks noChangeAspect="1" noChangeArrowheads="1"/>
          </p:cNvPicPr>
          <p:nvPr/>
        </p:nvPicPr>
        <p:blipFill>
          <a:blip r:embed="rId2" cstate="print"/>
          <a:srcRect/>
          <a:stretch>
            <a:fillRect/>
          </a:stretch>
        </p:blipFill>
        <p:spPr bwMode="auto">
          <a:xfrm>
            <a:off x="467544" y="1556792"/>
            <a:ext cx="6408712" cy="296513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188640"/>
            <a:ext cx="8964488" cy="6669360"/>
          </a:xfrm>
        </p:spPr>
        <p:txBody>
          <a:bodyPr>
            <a:noAutofit/>
          </a:bodyPr>
          <a:lstStyle/>
          <a:p>
            <a:pPr>
              <a:buNone/>
            </a:pPr>
            <a:r>
              <a:rPr lang="ja-JP" altLang="en-US" sz="1800" dirty="0" smtClean="0"/>
              <a:t>反応するデバイスが判明した場合は、使用する</a:t>
            </a:r>
            <a:r>
              <a:rPr lang="en-US" altLang="ja-JP" sz="1800" dirty="0" smtClean="0"/>
              <a:t>launch</a:t>
            </a:r>
            <a:r>
              <a:rPr lang="ja-JP" altLang="en-US" sz="1800" dirty="0" smtClean="0"/>
              <a:t>ファイル</a:t>
            </a:r>
            <a:r>
              <a:rPr lang="en-US" altLang="ja-JP" sz="1800" dirty="0" smtClean="0"/>
              <a:t>(※</a:t>
            </a:r>
            <a:r>
              <a:rPr lang="ja-JP" altLang="en-US" sz="1800" dirty="0" smtClean="0"/>
              <a:t>下記</a:t>
            </a:r>
            <a:r>
              <a:rPr lang="en-US" altLang="ja-JP" sz="1800" dirty="0" smtClean="0"/>
              <a:t>)</a:t>
            </a:r>
            <a:r>
              <a:rPr lang="ja-JP" altLang="en-US" sz="1800" dirty="0" smtClean="0"/>
              <a:t>の中身を</a:t>
            </a:r>
            <a:endParaRPr lang="en-US" altLang="ja-JP" sz="1800" dirty="0" smtClean="0"/>
          </a:p>
          <a:p>
            <a:pPr>
              <a:buNone/>
            </a:pPr>
            <a:r>
              <a:rPr lang="ja-JP" altLang="en-US" sz="1800" dirty="0" smtClean="0"/>
              <a:t>変更する事で対処可能です。</a:t>
            </a:r>
            <a:endParaRPr lang="en-US" altLang="ja-JP" sz="1800" dirty="0" smtClean="0"/>
          </a:p>
          <a:p>
            <a:pPr>
              <a:buNone/>
            </a:pPr>
            <a:r>
              <a:rPr lang="ja-JP" altLang="en-US" sz="1600" dirty="0" smtClean="0"/>
              <a:t>　</a:t>
            </a:r>
            <a:r>
              <a:rPr lang="en-US" altLang="ja-JP" sz="1600" dirty="0" smtClean="0"/>
              <a:t>/opt/</a:t>
            </a:r>
            <a:r>
              <a:rPr lang="en-US" altLang="ja-JP" sz="1600" dirty="0" err="1" smtClean="0"/>
              <a:t>ros</a:t>
            </a:r>
            <a:r>
              <a:rPr lang="en-US" altLang="ja-JP" sz="1600" dirty="0" smtClean="0"/>
              <a:t>/diamondback/stacks/</a:t>
            </a:r>
            <a:r>
              <a:rPr lang="en-US" altLang="ja-JP" sz="1600" dirty="0" err="1" smtClean="0"/>
              <a:t>turtlebot_apps</a:t>
            </a:r>
            <a:r>
              <a:rPr lang="en-US" altLang="ja-JP" sz="1600" dirty="0" smtClean="0"/>
              <a:t>/</a:t>
            </a:r>
            <a:r>
              <a:rPr lang="en-US" altLang="ja-JP" sz="1600" dirty="0" err="1" smtClean="0"/>
              <a:t>turtlebot_teleop</a:t>
            </a:r>
            <a:r>
              <a:rPr lang="en-US" altLang="ja-JP" sz="1600" dirty="0" smtClean="0"/>
              <a:t>/</a:t>
            </a:r>
            <a:r>
              <a:rPr lang="en-US" altLang="ja-JP" sz="1600" dirty="0" err="1" smtClean="0"/>
              <a:t>joystick_teleop.launch</a:t>
            </a:r>
            <a:endParaRPr lang="ja-JP" altLang="en-US" sz="1600" dirty="0" smtClean="0"/>
          </a:p>
          <a:p>
            <a:pPr>
              <a:buNone/>
            </a:pPr>
            <a:endParaRPr lang="en-US" altLang="ja-JP" sz="1800" dirty="0" smtClean="0"/>
          </a:p>
          <a:p>
            <a:pPr>
              <a:buNone/>
            </a:pPr>
            <a:r>
              <a:rPr lang="en-US" altLang="ja-JP" sz="1800" dirty="0" smtClean="0"/>
              <a:t>launch</a:t>
            </a:r>
            <a:r>
              <a:rPr lang="ja-JP" altLang="en-US" sz="1800" dirty="0" smtClean="0"/>
              <a:t>ファイルの修正は、下記の赤枠の部分を書き換えます。</a:t>
            </a:r>
            <a:endParaRPr lang="en-US" altLang="ja-JP" sz="1800" dirty="0" smtClean="0"/>
          </a:p>
          <a:p>
            <a:pPr>
              <a:buNone/>
            </a:pPr>
            <a:r>
              <a:rPr lang="en-US" altLang="ja-JP" sz="1800" dirty="0" smtClean="0"/>
              <a:t>※js1</a:t>
            </a:r>
            <a:r>
              <a:rPr lang="ja-JP" altLang="en-US" sz="1800" dirty="0" smtClean="0"/>
              <a:t>の部分は該当するデバイスファイル名とします。</a:t>
            </a:r>
          </a:p>
        </p:txBody>
      </p:sp>
      <p:grpSp>
        <p:nvGrpSpPr>
          <p:cNvPr id="11" name="グループ化 10"/>
          <p:cNvGrpSpPr/>
          <p:nvPr/>
        </p:nvGrpSpPr>
        <p:grpSpPr>
          <a:xfrm>
            <a:off x="395536" y="2204864"/>
            <a:ext cx="8568952" cy="4617804"/>
            <a:chOff x="395536" y="908720"/>
            <a:chExt cx="8568952" cy="4617804"/>
          </a:xfrm>
        </p:grpSpPr>
        <p:sp>
          <p:nvSpPr>
            <p:cNvPr id="4" name="正方形/長方形 3"/>
            <p:cNvSpPr/>
            <p:nvPr/>
          </p:nvSpPr>
          <p:spPr>
            <a:xfrm>
              <a:off x="395536" y="908720"/>
              <a:ext cx="8568952" cy="28803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dirty="0" smtClean="0"/>
                <a:t>&lt;launch&gt;</a:t>
              </a:r>
            </a:p>
            <a:p>
              <a:endParaRPr lang="en-US" altLang="ja-JP" sz="1400" dirty="0" smtClean="0"/>
            </a:p>
            <a:p>
              <a:r>
                <a:rPr lang="en-US" altLang="ja-JP" sz="1400" dirty="0" smtClean="0"/>
                <a:t>  &lt;!--- </a:t>
              </a:r>
              <a:r>
                <a:rPr lang="en-US" altLang="ja-JP" sz="1400" dirty="0" err="1" smtClean="0"/>
                <a:t>Teleop</a:t>
              </a:r>
              <a:r>
                <a:rPr lang="en-US" altLang="ja-JP" sz="1400" dirty="0" smtClean="0"/>
                <a:t> Joystick --&gt;</a:t>
              </a:r>
            </a:p>
            <a:p>
              <a:r>
                <a:rPr lang="en-US" altLang="ja-JP" sz="1400" dirty="0" smtClean="0"/>
                <a:t>  &lt;node </a:t>
              </a:r>
              <a:r>
                <a:rPr lang="en-US" altLang="ja-JP" sz="1400" dirty="0" err="1" smtClean="0"/>
                <a:t>pkg</a:t>
              </a:r>
              <a:r>
                <a:rPr lang="en-US" altLang="ja-JP" sz="1400" dirty="0" smtClean="0"/>
                <a:t>="</a:t>
              </a:r>
              <a:r>
                <a:rPr lang="en-US" altLang="ja-JP" sz="1400" dirty="0" err="1" smtClean="0"/>
                <a:t>turtlebot_teleop</a:t>
              </a:r>
              <a:r>
                <a:rPr lang="en-US" altLang="ja-JP" sz="1400" dirty="0" smtClean="0"/>
                <a:t>" type="</a:t>
              </a:r>
              <a:r>
                <a:rPr lang="en-US" altLang="ja-JP" sz="1400" dirty="0" err="1" smtClean="0"/>
                <a:t>turtlebot_teleop_joy</a:t>
              </a:r>
              <a:r>
                <a:rPr lang="en-US" altLang="ja-JP" sz="1400" dirty="0" smtClean="0"/>
                <a:t>" name="</a:t>
              </a:r>
              <a:r>
                <a:rPr lang="en-US" altLang="ja-JP" sz="1400" dirty="0" err="1" smtClean="0"/>
                <a:t>turtlebot_teleop_joystick</a:t>
              </a:r>
              <a:r>
                <a:rPr lang="en-US" altLang="ja-JP" sz="1400" dirty="0" smtClean="0"/>
                <a:t>"&gt;</a:t>
              </a:r>
            </a:p>
            <a:p>
              <a:r>
                <a:rPr lang="en-US" altLang="ja-JP" sz="1400" dirty="0" smtClean="0"/>
                <a:t>    &lt;remap from="</a:t>
              </a:r>
              <a:r>
                <a:rPr lang="en-US" altLang="ja-JP" sz="1400" dirty="0" err="1" smtClean="0"/>
                <a:t>cmd_vel</a:t>
              </a:r>
              <a:r>
                <a:rPr lang="en-US" altLang="ja-JP" sz="1400" dirty="0" smtClean="0"/>
                <a:t>" to="/</a:t>
              </a:r>
              <a:r>
                <a:rPr lang="en-US" altLang="ja-JP" sz="1400" dirty="0" err="1" smtClean="0"/>
                <a:t>turtlebot_node</a:t>
              </a:r>
              <a:r>
                <a:rPr lang="en-US" altLang="ja-JP" sz="1400" dirty="0" smtClean="0"/>
                <a:t>/</a:t>
              </a:r>
              <a:r>
                <a:rPr lang="en-US" altLang="ja-JP" sz="1400" dirty="0" err="1" smtClean="0"/>
                <a:t>cmd_vel</a:t>
              </a:r>
              <a:r>
                <a:rPr lang="en-US" altLang="ja-JP" sz="1400" dirty="0" smtClean="0"/>
                <a:t>"/&gt;</a:t>
              </a:r>
            </a:p>
            <a:p>
              <a:r>
                <a:rPr lang="en-US" altLang="ja-JP" sz="1400" dirty="0" smtClean="0"/>
                <a:t>    &lt;</a:t>
              </a:r>
              <a:r>
                <a:rPr lang="en-US" altLang="ja-JP" sz="1400" dirty="0" err="1" smtClean="0"/>
                <a:t>param</a:t>
              </a:r>
              <a:r>
                <a:rPr lang="en-US" altLang="ja-JP" sz="1400" dirty="0" smtClean="0"/>
                <a:t> name="</a:t>
              </a:r>
              <a:r>
                <a:rPr lang="en-US" altLang="ja-JP" sz="1400" dirty="0" err="1" smtClean="0"/>
                <a:t>scale_angular</a:t>
              </a:r>
              <a:r>
                <a:rPr lang="en-US" altLang="ja-JP" sz="1400" dirty="0" smtClean="0"/>
                <a:t>" value="1.5"/&gt;</a:t>
              </a:r>
            </a:p>
            <a:p>
              <a:r>
                <a:rPr lang="en-US" altLang="ja-JP" sz="1400" dirty="0" smtClean="0"/>
                <a:t>    &lt;</a:t>
              </a:r>
              <a:r>
                <a:rPr lang="en-US" altLang="ja-JP" sz="1400" dirty="0" err="1" smtClean="0"/>
                <a:t>param</a:t>
              </a:r>
              <a:r>
                <a:rPr lang="en-US" altLang="ja-JP" sz="1400" dirty="0" smtClean="0"/>
                <a:t> name="</a:t>
              </a:r>
              <a:r>
                <a:rPr lang="en-US" altLang="ja-JP" sz="1400" dirty="0" err="1" smtClean="0"/>
                <a:t>scale_linear</a:t>
              </a:r>
              <a:r>
                <a:rPr lang="en-US" altLang="ja-JP" sz="1400" dirty="0" smtClean="0"/>
                <a:t>" value="0.5"/&gt;</a:t>
              </a:r>
            </a:p>
            <a:p>
              <a:r>
                <a:rPr lang="en-US" altLang="ja-JP" sz="1400" dirty="0" smtClean="0"/>
                <a:t>  &lt;/node&gt;</a:t>
              </a:r>
            </a:p>
            <a:p>
              <a:endParaRPr lang="en-US" altLang="ja-JP" sz="1400" dirty="0" smtClean="0"/>
            </a:p>
            <a:p>
              <a:endParaRPr lang="en-US" altLang="ja-JP" sz="1400" dirty="0" smtClean="0"/>
            </a:p>
            <a:p>
              <a:r>
                <a:rPr lang="en-US" altLang="ja-JP" sz="1400" dirty="0" smtClean="0"/>
                <a:t>  &lt;node </a:t>
              </a:r>
              <a:r>
                <a:rPr lang="en-US" altLang="ja-JP" sz="1400" dirty="0" err="1" smtClean="0"/>
                <a:t>pkg</a:t>
              </a:r>
              <a:r>
                <a:rPr lang="en-US" altLang="ja-JP" sz="1400" dirty="0" smtClean="0"/>
                <a:t>="joy" type="</a:t>
              </a:r>
              <a:r>
                <a:rPr lang="en-US" altLang="ja-JP" sz="1400" dirty="0" err="1" smtClean="0"/>
                <a:t>joy_node</a:t>
              </a:r>
              <a:r>
                <a:rPr lang="en-US" altLang="ja-JP" sz="1400" dirty="0" smtClean="0"/>
                <a:t>" name="joystick"/&gt;</a:t>
              </a:r>
            </a:p>
            <a:p>
              <a:endParaRPr lang="en-US" altLang="ja-JP" sz="1400" dirty="0" smtClean="0"/>
            </a:p>
            <a:p>
              <a:r>
                <a:rPr lang="en-US" altLang="ja-JP" sz="1400" dirty="0" smtClean="0"/>
                <a:t>&lt;/launch&gt;</a:t>
              </a:r>
              <a:endParaRPr kumimoji="1" lang="ja-JP" altLang="en-US" sz="1400" dirty="0"/>
            </a:p>
          </p:txBody>
        </p:sp>
        <p:sp>
          <p:nvSpPr>
            <p:cNvPr id="5" name="正方形/長方形 4"/>
            <p:cNvSpPr/>
            <p:nvPr/>
          </p:nvSpPr>
          <p:spPr>
            <a:xfrm>
              <a:off x="467544" y="2996952"/>
              <a:ext cx="482453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467544" y="4149080"/>
              <a:ext cx="4824536"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t>  </a:t>
              </a:r>
              <a:r>
                <a:rPr lang="en-US" altLang="ja-JP" sz="1400" dirty="0" smtClean="0"/>
                <a:t>&lt;node </a:t>
              </a:r>
              <a:r>
                <a:rPr lang="en-US" altLang="ja-JP" sz="1400" dirty="0" err="1" smtClean="0"/>
                <a:t>pkg</a:t>
              </a:r>
              <a:r>
                <a:rPr lang="en-US" altLang="ja-JP" sz="1400" dirty="0" smtClean="0"/>
                <a:t>="joy" type="</a:t>
              </a:r>
              <a:r>
                <a:rPr lang="en-US" altLang="ja-JP" sz="1400" dirty="0" err="1" smtClean="0"/>
                <a:t>joy_node</a:t>
              </a:r>
              <a:r>
                <a:rPr lang="en-US" altLang="ja-JP" sz="1400" dirty="0" smtClean="0"/>
                <a:t>" name="joystick"&gt;</a:t>
              </a:r>
            </a:p>
            <a:p>
              <a:r>
                <a:rPr lang="en-US" altLang="ja-JP" sz="1400" dirty="0" smtClean="0"/>
                <a:t>    &lt;</a:t>
              </a:r>
              <a:r>
                <a:rPr lang="en-US" altLang="ja-JP" sz="1400" dirty="0" err="1" smtClean="0"/>
                <a:t>param</a:t>
              </a:r>
              <a:r>
                <a:rPr lang="en-US" altLang="ja-JP" sz="1400" dirty="0" smtClean="0"/>
                <a:t> name="dev" value="/dev/input/js1"/&gt;	</a:t>
              </a:r>
            </a:p>
            <a:p>
              <a:r>
                <a:rPr lang="en-US" altLang="ja-JP" sz="1400" dirty="0" smtClean="0"/>
                <a:t>  &lt;/node&gt;</a:t>
              </a:r>
              <a:endParaRPr kumimoji="1" lang="ja-JP" altLang="en-US" sz="1400" dirty="0"/>
            </a:p>
          </p:txBody>
        </p:sp>
        <p:sp>
          <p:nvSpPr>
            <p:cNvPr id="7" name="下矢印 6"/>
            <p:cNvSpPr/>
            <p:nvPr/>
          </p:nvSpPr>
          <p:spPr>
            <a:xfrm>
              <a:off x="2503192" y="3501008"/>
              <a:ext cx="484632" cy="576064"/>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3995936" y="4437112"/>
              <a:ext cx="432048" cy="28803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851920" y="5157192"/>
              <a:ext cx="4801314" cy="369332"/>
            </a:xfrm>
            <a:prstGeom prst="rect">
              <a:avLst/>
            </a:prstGeom>
            <a:noFill/>
          </p:spPr>
          <p:txBody>
            <a:bodyPr wrap="none" rtlCol="0">
              <a:spAutoFit/>
            </a:bodyPr>
            <a:lstStyle/>
            <a:p>
              <a:r>
                <a:rPr lang="ja-JP" altLang="en-US" dirty="0" smtClean="0">
                  <a:solidFill>
                    <a:srgbClr val="FFC000"/>
                  </a:solidFill>
                </a:rPr>
                <a:t>調査した該当する</a:t>
              </a:r>
              <a:r>
                <a:rPr kumimoji="1" lang="ja-JP" altLang="en-US" dirty="0" smtClean="0">
                  <a:solidFill>
                    <a:srgbClr val="FFC000"/>
                  </a:solidFill>
                </a:rPr>
                <a:t>デバイスファイル名とする</a:t>
              </a:r>
              <a:endParaRPr kumimoji="1" lang="ja-JP" altLang="en-US" dirty="0">
                <a:solidFill>
                  <a:srgbClr val="FFC000"/>
                </a:solidFill>
              </a:endParaRPr>
            </a:p>
          </p:txBody>
        </p:sp>
        <p:cxnSp>
          <p:nvCxnSpPr>
            <p:cNvPr id="12" name="直線矢印コネクタ 11"/>
            <p:cNvCxnSpPr/>
            <p:nvPr/>
          </p:nvCxnSpPr>
          <p:spPr>
            <a:xfrm flipH="1" flipV="1">
              <a:off x="4211960" y="4725144"/>
              <a:ext cx="144016" cy="432048"/>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980728"/>
            <a:ext cx="8964488" cy="5877272"/>
          </a:xfrm>
        </p:spPr>
        <p:txBody>
          <a:bodyPr>
            <a:noAutofit/>
          </a:bodyPr>
          <a:lstStyle/>
          <a:p>
            <a:pPr>
              <a:buNone/>
            </a:pPr>
            <a:r>
              <a:rPr lang="en-US" altLang="ja-JP" sz="1800" dirty="0" smtClean="0"/>
              <a:t>※</a:t>
            </a:r>
            <a:r>
              <a:rPr lang="ja-JP" altLang="en-US" sz="1800" dirty="0" smtClean="0"/>
              <a:t>事前に「起動方法」により起動状態とし、「キーボード操作」もしくは「コント</a:t>
            </a:r>
            <a:endParaRPr lang="en-US" altLang="ja-JP" sz="1800" dirty="0" smtClean="0"/>
          </a:p>
          <a:p>
            <a:pPr>
              <a:buNone/>
            </a:pPr>
            <a:r>
              <a:rPr lang="ja-JP" altLang="en-US" sz="1800" dirty="0" smtClean="0"/>
              <a:t>　ローラ操作」を行ってから操作して下さい。</a:t>
            </a:r>
          </a:p>
          <a:p>
            <a:pPr>
              <a:buNone/>
            </a:pPr>
            <a:endParaRPr lang="ja-JP" altLang="en-US" sz="1800" dirty="0" smtClean="0"/>
          </a:p>
          <a:p>
            <a:pPr>
              <a:buNone/>
            </a:pPr>
            <a:r>
              <a:rPr lang="ja-JP" altLang="en-US" sz="1800" dirty="0" smtClean="0"/>
              <a:t>下記コマンドにより「音自動追尾走行モード」に移行します。</a:t>
            </a:r>
          </a:p>
          <a:p>
            <a:pPr>
              <a:buNone/>
            </a:pPr>
            <a:r>
              <a:rPr lang="ja-JP" altLang="en-US" sz="1800" dirty="0" smtClean="0"/>
              <a:t>　</a:t>
            </a:r>
            <a:r>
              <a:rPr lang="en-US" altLang="ja-JP" sz="1800" dirty="0" err="1" smtClean="0"/>
              <a:t>rosrun</a:t>
            </a:r>
            <a:r>
              <a:rPr lang="en-US" altLang="ja-JP" sz="1800" dirty="0" smtClean="0"/>
              <a:t> </a:t>
            </a:r>
            <a:r>
              <a:rPr lang="en-US" altLang="ja-JP" sz="1800" dirty="0" err="1" smtClean="0"/>
              <a:t>hark_turtlebot_follower</a:t>
            </a:r>
            <a:r>
              <a:rPr lang="en-US" altLang="ja-JP" sz="1800" dirty="0" smtClean="0"/>
              <a:t> </a:t>
            </a:r>
            <a:r>
              <a:rPr lang="en-US" altLang="ja-JP" sz="1800" dirty="0" err="1" smtClean="0"/>
              <a:t>hark_turtlebot_follower</a:t>
            </a:r>
            <a:endParaRPr lang="en-US" altLang="ja-JP" sz="1800" dirty="0" smtClean="0"/>
          </a:p>
          <a:p>
            <a:pPr>
              <a:buNone/>
            </a:pPr>
            <a:r>
              <a:rPr lang="ja-JP" altLang="en-US" sz="1800" dirty="0" smtClean="0"/>
              <a:t>　</a:t>
            </a:r>
            <a:r>
              <a:rPr lang="en-US" altLang="ja-JP" sz="1800" dirty="0" err="1" smtClean="0"/>
              <a:t>rosrun</a:t>
            </a:r>
            <a:r>
              <a:rPr lang="en-US" altLang="ja-JP" sz="1800" dirty="0" smtClean="0"/>
              <a:t> </a:t>
            </a:r>
            <a:r>
              <a:rPr lang="en-US" altLang="ja-JP" sz="1800" dirty="0" err="1" smtClean="0"/>
              <a:t>hark_turtlebot_fdnetworks</a:t>
            </a:r>
            <a:r>
              <a:rPr lang="en-US" altLang="ja-JP" sz="1800" dirty="0" smtClean="0"/>
              <a:t> localization_ROS.sh</a:t>
            </a:r>
          </a:p>
          <a:p>
            <a:pPr>
              <a:buNone/>
            </a:pPr>
            <a:r>
              <a:rPr lang="ja-JP" altLang="en-US" sz="1200" dirty="0" smtClean="0"/>
              <a:t>　</a:t>
            </a:r>
            <a:r>
              <a:rPr lang="en-US" altLang="ja-JP" sz="1200" dirty="0" smtClean="0"/>
              <a:t>(※</a:t>
            </a:r>
            <a:r>
              <a:rPr lang="ja-JP" altLang="en-US" sz="1200" dirty="0" smtClean="0"/>
              <a:t>走行させず、定位結果のみ見る場合は「</a:t>
            </a:r>
            <a:r>
              <a:rPr lang="en-US" altLang="ja-JP" sz="1200" dirty="0" err="1" smtClean="0"/>
              <a:t>rosrun</a:t>
            </a:r>
            <a:r>
              <a:rPr lang="en-US" altLang="ja-JP" sz="1200" dirty="0" smtClean="0"/>
              <a:t> </a:t>
            </a:r>
            <a:r>
              <a:rPr lang="en-US" altLang="ja-JP" sz="1200" dirty="0" err="1" smtClean="0"/>
              <a:t>hark_turtlebot_fdnetworks</a:t>
            </a:r>
            <a:r>
              <a:rPr lang="en-US" altLang="ja-JP" sz="1200" dirty="0" smtClean="0"/>
              <a:t> localization.sh</a:t>
            </a:r>
            <a:r>
              <a:rPr lang="ja-JP" altLang="en-US" sz="1200" dirty="0" smtClean="0"/>
              <a:t>」を使用して下さい</a:t>
            </a:r>
            <a:r>
              <a:rPr lang="en-US" altLang="ja-JP" sz="1200" dirty="0" smtClean="0"/>
              <a:t>)</a:t>
            </a:r>
          </a:p>
          <a:p>
            <a:pPr>
              <a:buNone/>
            </a:pPr>
            <a:endParaRPr lang="ja-JP" altLang="en-US" sz="1800" dirty="0"/>
          </a:p>
        </p:txBody>
      </p:sp>
      <p:sp>
        <p:nvSpPr>
          <p:cNvPr id="5" name="タイトル 1"/>
          <p:cNvSpPr>
            <a:spLocks noGrp="1"/>
          </p:cNvSpPr>
          <p:nvPr>
            <p:ph type="title"/>
          </p:nvPr>
        </p:nvSpPr>
        <p:spPr>
          <a:xfrm>
            <a:off x="251520" y="202630"/>
            <a:ext cx="8892480" cy="562074"/>
          </a:xfrm>
        </p:spPr>
        <p:txBody>
          <a:bodyPr>
            <a:noAutofit/>
          </a:bodyPr>
          <a:lstStyle/>
          <a:p>
            <a:pPr algn="l"/>
            <a:r>
              <a:rPr lang="zh-TW" altLang="en-US" sz="4000" dirty="0" smtClean="0">
                <a:latin typeface="HG丸ｺﾞｼｯｸM-PRO" pitchFamily="50" charset="-128"/>
                <a:ea typeface="HG丸ｺﾞｼｯｸM-PRO" pitchFamily="50" charset="-128"/>
              </a:rPr>
              <a:t>音自動追尾走行</a:t>
            </a:r>
            <a:endParaRPr kumimoji="1" lang="ja-JP" altLang="en-US" sz="4000" dirty="0">
              <a:latin typeface="HG丸ｺﾞｼｯｸM-PRO" pitchFamily="50" charset="-128"/>
              <a:ea typeface="HG丸ｺﾞｼｯｸM-PRO" pitchFamily="50" charset="-128"/>
            </a:endParaRPr>
          </a:p>
        </p:txBody>
      </p:sp>
      <p:pic>
        <p:nvPicPr>
          <p:cNvPr id="3075" name="Picture 3" descr="C:\Documents and Settings\h.nakamura\デスクトップ\TurtleBotマニュアル作成\image\Screenshot-auto_run.png"/>
          <p:cNvPicPr>
            <a:picLocks noChangeAspect="1" noChangeArrowheads="1"/>
          </p:cNvPicPr>
          <p:nvPr/>
        </p:nvPicPr>
        <p:blipFill>
          <a:blip r:embed="rId2" cstate="print"/>
          <a:srcRect/>
          <a:stretch>
            <a:fillRect/>
          </a:stretch>
        </p:blipFill>
        <p:spPr bwMode="auto">
          <a:xfrm>
            <a:off x="467544" y="3284984"/>
            <a:ext cx="4416490" cy="331236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188640"/>
            <a:ext cx="8964488" cy="6669360"/>
          </a:xfrm>
        </p:spPr>
        <p:txBody>
          <a:bodyPr>
            <a:noAutofit/>
          </a:bodyPr>
          <a:lstStyle/>
          <a:p>
            <a:pPr>
              <a:buNone/>
            </a:pPr>
            <a:r>
              <a:rPr lang="ja-JP" altLang="en-US" sz="1800" dirty="0" smtClean="0"/>
              <a:t>定位結果を基に、発話者</a:t>
            </a:r>
            <a:r>
              <a:rPr lang="en-US" altLang="ja-JP" sz="1800" dirty="0" smtClean="0"/>
              <a:t>(</a:t>
            </a:r>
            <a:r>
              <a:rPr lang="ja-JP" altLang="en-US" sz="1800" dirty="0" smtClean="0"/>
              <a:t>音のする</a:t>
            </a:r>
            <a:r>
              <a:rPr lang="en-US" altLang="ja-JP" sz="1800" dirty="0" smtClean="0"/>
              <a:t>)</a:t>
            </a:r>
            <a:r>
              <a:rPr lang="ja-JP" altLang="en-US" sz="1800" dirty="0" smtClean="0"/>
              <a:t>方向へ向かって走行します。</a:t>
            </a: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r>
              <a:rPr lang="ja-JP" altLang="en-US" sz="1800" dirty="0" smtClean="0"/>
              <a:t>走行を終了する場合は、発話を止める</a:t>
            </a:r>
            <a:r>
              <a:rPr lang="en-US" altLang="ja-JP" sz="1800" dirty="0" smtClean="0"/>
              <a:t>(</a:t>
            </a:r>
            <a:r>
              <a:rPr lang="ja-JP" altLang="en-US" sz="1800" dirty="0" smtClean="0"/>
              <a:t>音を出さない</a:t>
            </a:r>
            <a:r>
              <a:rPr lang="en-US" altLang="ja-JP" sz="1800" dirty="0" smtClean="0"/>
              <a:t>)</a:t>
            </a:r>
            <a:r>
              <a:rPr lang="ja-JP" altLang="en-US" sz="1800" dirty="0" smtClean="0"/>
              <a:t>事で</a:t>
            </a:r>
            <a:r>
              <a:rPr lang="en-US" altLang="ja-JP" sz="1800" dirty="0" err="1" smtClean="0"/>
              <a:t>TurtleBot</a:t>
            </a:r>
            <a:r>
              <a:rPr lang="ja-JP" altLang="en-US" sz="1800" dirty="0" smtClean="0"/>
              <a:t>を一旦停止させ、 </a:t>
            </a:r>
            <a:endParaRPr lang="en-US" altLang="ja-JP" sz="1800" dirty="0" smtClean="0"/>
          </a:p>
          <a:p>
            <a:pPr>
              <a:buNone/>
            </a:pPr>
            <a:r>
              <a:rPr lang="en-US" altLang="ja-JP" sz="1800" dirty="0" err="1" smtClean="0"/>
              <a:t>rosrun</a:t>
            </a:r>
            <a:r>
              <a:rPr lang="en-US" altLang="ja-JP" sz="1800" dirty="0" smtClean="0"/>
              <a:t> </a:t>
            </a:r>
            <a:r>
              <a:rPr lang="en-US" altLang="ja-JP" sz="1800" dirty="0" err="1" smtClean="0"/>
              <a:t>hark_turtlebot_fdnetworks</a:t>
            </a:r>
            <a:r>
              <a:rPr lang="en-US" altLang="ja-JP" sz="1800" dirty="0" smtClean="0"/>
              <a:t> localization_ROS.sh</a:t>
            </a:r>
            <a:r>
              <a:rPr lang="ja-JP" altLang="en-US" sz="1800" dirty="0" smtClean="0"/>
              <a:t>を起動したターミナル上で</a:t>
            </a:r>
            <a:endParaRPr lang="en-US" altLang="ja-JP" sz="1800" dirty="0" smtClean="0"/>
          </a:p>
          <a:p>
            <a:pPr>
              <a:buNone/>
            </a:pPr>
            <a:r>
              <a:rPr lang="en-US" altLang="ja-JP" sz="1800" dirty="0" err="1" smtClean="0"/>
              <a:t>Ctrl+C</a:t>
            </a:r>
            <a:r>
              <a:rPr lang="ja-JP" altLang="en-US" sz="1800" dirty="0" smtClean="0"/>
              <a:t>を押して下さい。</a:t>
            </a:r>
            <a:endParaRPr lang="en-US" altLang="ja-JP" sz="1800" dirty="0" smtClean="0"/>
          </a:p>
          <a:p>
            <a:pPr>
              <a:buNone/>
            </a:pPr>
            <a:r>
              <a:rPr lang="ja-JP" altLang="en-US" sz="1800" dirty="0" smtClean="0"/>
              <a:t>同様に</a:t>
            </a:r>
            <a:r>
              <a:rPr lang="en-US" altLang="ja-JP" sz="1800" dirty="0" err="1" smtClean="0"/>
              <a:t>rosrun</a:t>
            </a:r>
            <a:r>
              <a:rPr lang="en-US" altLang="ja-JP" sz="1800" dirty="0" smtClean="0"/>
              <a:t> </a:t>
            </a:r>
            <a:r>
              <a:rPr lang="en-US" altLang="ja-JP" sz="1800" dirty="0" err="1" smtClean="0"/>
              <a:t>hark_turtlebot_follower</a:t>
            </a:r>
            <a:r>
              <a:rPr lang="en-US" altLang="ja-JP" sz="1800" dirty="0" smtClean="0"/>
              <a:t> </a:t>
            </a:r>
            <a:r>
              <a:rPr lang="en-US" altLang="ja-JP" sz="1800" dirty="0" err="1" smtClean="0"/>
              <a:t>hark_turtlebot_follower</a:t>
            </a:r>
            <a:r>
              <a:rPr lang="ja-JP" altLang="en-US" sz="1800" dirty="0" smtClean="0"/>
              <a:t>を起動したターミナル</a:t>
            </a:r>
            <a:endParaRPr lang="en-US" altLang="ja-JP" sz="1800" dirty="0" smtClean="0"/>
          </a:p>
          <a:p>
            <a:pPr>
              <a:buNone/>
            </a:pPr>
            <a:r>
              <a:rPr lang="ja-JP" altLang="en-US" sz="1800" dirty="0" smtClean="0"/>
              <a:t>も</a:t>
            </a:r>
            <a:r>
              <a:rPr lang="en-US" altLang="ja-JP" sz="1800" dirty="0" err="1" smtClean="0"/>
              <a:t>Ctrl+C</a:t>
            </a:r>
            <a:r>
              <a:rPr lang="ja-JP" altLang="en-US" sz="1800" dirty="0" smtClean="0"/>
              <a:t>を押して終了させます。</a:t>
            </a:r>
            <a:endParaRPr lang="en-US" altLang="ja-JP" sz="1800" dirty="0" smtClean="0"/>
          </a:p>
          <a:p>
            <a:pPr>
              <a:buNone/>
            </a:pPr>
            <a:endParaRPr lang="ja-JP" altLang="en-US" sz="1800" dirty="0" smtClean="0"/>
          </a:p>
        </p:txBody>
      </p:sp>
      <p:grpSp>
        <p:nvGrpSpPr>
          <p:cNvPr id="23" name="グループ化 22"/>
          <p:cNvGrpSpPr/>
          <p:nvPr/>
        </p:nvGrpSpPr>
        <p:grpSpPr>
          <a:xfrm>
            <a:off x="508000" y="620688"/>
            <a:ext cx="4064000" cy="3048000"/>
            <a:chOff x="508000" y="620688"/>
            <a:chExt cx="4064000" cy="3048000"/>
          </a:xfrm>
        </p:grpSpPr>
        <p:pic>
          <p:nvPicPr>
            <p:cNvPr id="7170" name="Picture 2" descr="C:\Documents and Settings\h.nakamura\デスクトップ\TurtleBotマニュアル作成\image\DSC00097_snall.jpg"/>
            <p:cNvPicPr>
              <a:picLocks noChangeAspect="1" noChangeArrowheads="1"/>
            </p:cNvPicPr>
            <p:nvPr/>
          </p:nvPicPr>
          <p:blipFill>
            <a:blip r:embed="rId2" cstate="print"/>
            <a:srcRect/>
            <a:stretch>
              <a:fillRect/>
            </a:stretch>
          </p:blipFill>
          <p:spPr bwMode="auto">
            <a:xfrm>
              <a:off x="508000" y="620688"/>
              <a:ext cx="4064000" cy="3048000"/>
            </a:xfrm>
            <a:prstGeom prst="rect">
              <a:avLst/>
            </a:prstGeom>
            <a:noFill/>
          </p:spPr>
        </p:pic>
        <p:sp>
          <p:nvSpPr>
            <p:cNvPr id="5" name="曲折矢印 4"/>
            <p:cNvSpPr/>
            <p:nvPr/>
          </p:nvSpPr>
          <p:spPr>
            <a:xfrm rot="13219859">
              <a:off x="1804064" y="2508998"/>
              <a:ext cx="813816" cy="8686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7" name="直線コネクタ 6"/>
            <p:cNvCxnSpPr/>
            <p:nvPr/>
          </p:nvCxnSpPr>
          <p:spPr>
            <a:xfrm flipV="1">
              <a:off x="1547664" y="1772816"/>
              <a:ext cx="720080" cy="28803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619672" y="2492896"/>
              <a:ext cx="8009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rot="21053619">
              <a:off x="1478998" y="1990365"/>
              <a:ext cx="1082348" cy="400110"/>
            </a:xfrm>
            <a:prstGeom prst="rect">
              <a:avLst/>
            </a:prstGeom>
            <a:noFill/>
          </p:spPr>
          <p:txBody>
            <a:bodyPr wrap="none" rtlCol="0">
              <a:spAutoFit/>
            </a:bodyPr>
            <a:lstStyle/>
            <a:p>
              <a:pPr>
                <a:buNone/>
              </a:pPr>
              <a:r>
                <a:rPr lang="ja-JP" altLang="en-US" sz="1000" dirty="0" smtClean="0"/>
                <a:t>ハーイ！</a:t>
              </a:r>
              <a:endParaRPr lang="en-US" altLang="ja-JP" sz="1000" dirty="0" smtClean="0"/>
            </a:p>
            <a:p>
              <a:pPr>
                <a:buNone/>
              </a:pPr>
              <a:r>
                <a:rPr lang="ja-JP" altLang="en-US" sz="1000" dirty="0" smtClean="0"/>
                <a:t>こっち、こっち</a:t>
              </a:r>
            </a:p>
          </p:txBody>
        </p:sp>
        <p:pic>
          <p:nvPicPr>
            <p:cNvPr id="1028" name="Picture 4" descr="C:\Documents and Settings\h.nakamura\デスクトップ\banza-iS_touka.gif"/>
            <p:cNvPicPr>
              <a:picLocks noChangeAspect="1" noChangeArrowheads="1"/>
            </p:cNvPicPr>
            <p:nvPr/>
          </p:nvPicPr>
          <p:blipFill>
            <a:blip r:embed="rId3" cstate="print"/>
            <a:srcRect/>
            <a:stretch>
              <a:fillRect/>
            </a:stretch>
          </p:blipFill>
          <p:spPr bwMode="auto">
            <a:xfrm flipH="1">
              <a:off x="539552" y="1700808"/>
              <a:ext cx="1182142" cy="1190625"/>
            </a:xfrm>
            <a:prstGeom prst="rect">
              <a:avLst/>
            </a:prstGeom>
            <a:noFill/>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980728"/>
            <a:ext cx="8964488" cy="5877272"/>
          </a:xfrm>
        </p:spPr>
        <p:txBody>
          <a:bodyPr>
            <a:noAutofit/>
          </a:bodyPr>
          <a:lstStyle/>
          <a:p>
            <a:pPr>
              <a:buNone/>
            </a:pPr>
            <a:r>
              <a:rPr lang="en-US" altLang="ja-JP" sz="1800" dirty="0" smtClean="0"/>
              <a:t>PC</a:t>
            </a:r>
            <a:r>
              <a:rPr lang="ja-JP" altLang="en-US" sz="1800" dirty="0" smtClean="0"/>
              <a:t>のターミナルから下記コマンドを実行後、</a:t>
            </a:r>
            <a:r>
              <a:rPr lang="en-US" altLang="ja-JP" sz="1800" dirty="0" smtClean="0"/>
              <a:t>PC</a:t>
            </a:r>
            <a:r>
              <a:rPr lang="ja-JP" altLang="en-US" sz="1800" dirty="0" smtClean="0"/>
              <a:t>をシャットダウンして下さい。</a:t>
            </a:r>
            <a:endParaRPr lang="en-US" altLang="ja-JP" sz="1800" dirty="0" smtClean="0"/>
          </a:p>
          <a:p>
            <a:pPr>
              <a:buNone/>
            </a:pPr>
            <a:r>
              <a:rPr lang="ja-JP" altLang="en-US" sz="1800" dirty="0" smtClean="0"/>
              <a:t>　</a:t>
            </a:r>
            <a:r>
              <a:rPr lang="en-US" altLang="ja-JP" sz="1800" dirty="0" err="1" smtClean="0"/>
              <a:t>sudo</a:t>
            </a:r>
            <a:r>
              <a:rPr lang="en-US" altLang="ja-JP" sz="1800" dirty="0" smtClean="0"/>
              <a:t> service </a:t>
            </a:r>
            <a:r>
              <a:rPr lang="en-US" altLang="ja-JP" sz="1800" dirty="0" err="1" smtClean="0"/>
              <a:t>turtlebot</a:t>
            </a:r>
            <a:r>
              <a:rPr lang="en-US" altLang="ja-JP" sz="1800" dirty="0" smtClean="0"/>
              <a:t> stop</a:t>
            </a:r>
          </a:p>
          <a:p>
            <a:pPr>
              <a:buNone/>
            </a:pPr>
            <a:endParaRPr lang="en-US" altLang="ja-JP" sz="1800" dirty="0" smtClean="0"/>
          </a:p>
          <a:p>
            <a:pPr>
              <a:buNone/>
            </a:pPr>
            <a:r>
              <a:rPr lang="en-US" altLang="ja-JP" sz="1800" dirty="0" err="1" smtClean="0"/>
              <a:t>iRobot</a:t>
            </a:r>
            <a:r>
              <a:rPr lang="ja-JP" altLang="en-US" sz="1800" dirty="0" smtClean="0"/>
              <a:t>の電源</a:t>
            </a:r>
            <a:r>
              <a:rPr lang="en-US" altLang="ja-JP" sz="1800" dirty="0" smtClean="0"/>
              <a:t>LED</a:t>
            </a:r>
            <a:r>
              <a:rPr lang="ja-JP" altLang="en-US" sz="1800" dirty="0" smtClean="0"/>
              <a:t>が点灯状態に戻っていますので、電源ボタンを押して</a:t>
            </a:r>
            <a:r>
              <a:rPr lang="en-US" altLang="ja-JP" sz="1800" dirty="0" smtClean="0"/>
              <a:t>LED</a:t>
            </a:r>
            <a:r>
              <a:rPr lang="ja-JP" altLang="en-US" sz="1800" dirty="0" smtClean="0"/>
              <a:t>を消灯</a:t>
            </a:r>
            <a:endParaRPr lang="en-US" altLang="ja-JP" sz="1800" dirty="0" smtClean="0"/>
          </a:p>
          <a:p>
            <a:pPr>
              <a:buNone/>
            </a:pPr>
            <a:r>
              <a:rPr lang="ja-JP" altLang="en-US" sz="1800" dirty="0" smtClean="0"/>
              <a:t>状態にします。</a:t>
            </a:r>
            <a:endParaRPr lang="en-US" altLang="ja-JP" sz="1800" dirty="0" smtClean="0"/>
          </a:p>
          <a:p>
            <a:pPr>
              <a:buNone/>
            </a:pPr>
            <a:endParaRPr lang="ja-JP" altLang="en-US" sz="1800" dirty="0"/>
          </a:p>
        </p:txBody>
      </p:sp>
      <p:sp>
        <p:nvSpPr>
          <p:cNvPr id="5" name="タイトル 1"/>
          <p:cNvSpPr>
            <a:spLocks noGrp="1"/>
          </p:cNvSpPr>
          <p:nvPr>
            <p:ph type="title"/>
          </p:nvPr>
        </p:nvSpPr>
        <p:spPr>
          <a:xfrm>
            <a:off x="251520" y="202630"/>
            <a:ext cx="8892480" cy="562074"/>
          </a:xfrm>
        </p:spPr>
        <p:txBody>
          <a:bodyPr>
            <a:noAutofit/>
          </a:bodyPr>
          <a:lstStyle/>
          <a:p>
            <a:pPr algn="l"/>
            <a:r>
              <a:rPr lang="ja-JP" altLang="en-US" sz="4000" dirty="0" smtClean="0">
                <a:latin typeface="HG丸ｺﾞｼｯｸM-PRO" pitchFamily="50" charset="-128"/>
                <a:ea typeface="HG丸ｺﾞｼｯｸM-PRO" pitchFamily="50" charset="-128"/>
              </a:rPr>
              <a:t>終了方法</a:t>
            </a:r>
            <a:endParaRPr kumimoji="1" lang="ja-JP" altLang="en-US" sz="4000" dirty="0">
              <a:latin typeface="HG丸ｺﾞｼｯｸM-PRO" pitchFamily="50" charset="-128"/>
              <a:ea typeface="HG丸ｺﾞｼｯｸM-PRO" pitchFamily="50"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980728"/>
            <a:ext cx="8964488" cy="5877272"/>
          </a:xfrm>
        </p:spPr>
        <p:txBody>
          <a:bodyPr>
            <a:noAutofit/>
          </a:bodyPr>
          <a:lstStyle/>
          <a:p>
            <a:pPr>
              <a:buNone/>
            </a:pPr>
            <a:r>
              <a:rPr lang="ja-JP" altLang="en-US" sz="1800" dirty="0" smtClean="0"/>
              <a:t>今まで説明した内容を必要最低限のコマンドのみ下記にまとめました。</a:t>
            </a:r>
            <a:endParaRPr lang="en-US" altLang="ja-JP" sz="1800" dirty="0" smtClean="0"/>
          </a:p>
          <a:p>
            <a:pPr>
              <a:buNone/>
            </a:pPr>
            <a:endParaRPr lang="en-US" altLang="ja-JP" sz="1200" dirty="0" smtClean="0"/>
          </a:p>
          <a:p>
            <a:pPr>
              <a:buNone/>
            </a:pPr>
            <a:r>
              <a:rPr lang="ja-JP" altLang="en-US" sz="1800" dirty="0" smtClean="0"/>
              <a:t>起動方法</a:t>
            </a:r>
            <a:endParaRPr lang="en-US" altLang="ja-JP" sz="1800" dirty="0" smtClean="0"/>
          </a:p>
          <a:p>
            <a:pPr>
              <a:buNone/>
            </a:pPr>
            <a:r>
              <a:rPr lang="ja-JP" altLang="en-US" sz="1800" dirty="0" smtClean="0"/>
              <a:t>　</a:t>
            </a:r>
            <a:r>
              <a:rPr lang="en-US" altLang="ja-JP" sz="1800" dirty="0" smtClean="0"/>
              <a:t> </a:t>
            </a:r>
            <a:r>
              <a:rPr lang="en-US" altLang="ja-JP" sz="1800" dirty="0" err="1" smtClean="0"/>
              <a:t>sudo</a:t>
            </a:r>
            <a:r>
              <a:rPr lang="en-US" altLang="ja-JP" sz="1800" dirty="0" smtClean="0"/>
              <a:t> service </a:t>
            </a:r>
            <a:r>
              <a:rPr lang="en-US" altLang="ja-JP" sz="1800" dirty="0" err="1" smtClean="0"/>
              <a:t>turtlebot</a:t>
            </a:r>
            <a:r>
              <a:rPr lang="en-US" altLang="ja-JP" sz="1800" dirty="0" smtClean="0"/>
              <a:t> start</a:t>
            </a:r>
          </a:p>
          <a:p>
            <a:pPr>
              <a:buNone/>
            </a:pPr>
            <a:endParaRPr lang="en-US" altLang="ja-JP" sz="1200" dirty="0" smtClean="0"/>
          </a:p>
          <a:p>
            <a:pPr>
              <a:buNone/>
            </a:pPr>
            <a:r>
              <a:rPr lang="ja-JP" altLang="en-US" sz="1800" dirty="0" smtClean="0"/>
              <a:t>キーボード操作</a:t>
            </a:r>
            <a:endParaRPr lang="en-US" altLang="ja-JP" sz="1800" dirty="0" smtClean="0"/>
          </a:p>
          <a:p>
            <a:pPr>
              <a:buNone/>
            </a:pPr>
            <a:r>
              <a:rPr lang="ja-JP" altLang="en-US" sz="1800" dirty="0" smtClean="0"/>
              <a:t>　</a:t>
            </a:r>
            <a:r>
              <a:rPr lang="en-US" altLang="ja-JP" sz="1800" dirty="0" err="1" smtClean="0"/>
              <a:t>roslaunch</a:t>
            </a:r>
            <a:r>
              <a:rPr lang="en-US" altLang="ja-JP" sz="1800" dirty="0" smtClean="0"/>
              <a:t> </a:t>
            </a:r>
            <a:r>
              <a:rPr lang="en-US" altLang="ja-JP" sz="1800" dirty="0" err="1" smtClean="0"/>
              <a:t>turtlebot_teleop</a:t>
            </a:r>
            <a:r>
              <a:rPr lang="en-US" altLang="ja-JP" sz="1800" dirty="0" smtClean="0"/>
              <a:t> </a:t>
            </a:r>
            <a:r>
              <a:rPr lang="en-US" altLang="ja-JP" sz="1800" dirty="0" err="1" smtClean="0"/>
              <a:t>keyboard_teleop.launch</a:t>
            </a:r>
            <a:endParaRPr lang="en-US" altLang="ja-JP" sz="1800" dirty="0" smtClean="0"/>
          </a:p>
          <a:p>
            <a:pPr>
              <a:buNone/>
            </a:pPr>
            <a:endParaRPr lang="en-US" altLang="ja-JP" sz="1200" dirty="0" smtClean="0"/>
          </a:p>
          <a:p>
            <a:pPr>
              <a:buNone/>
            </a:pPr>
            <a:r>
              <a:rPr lang="ja-JP" altLang="en-US" sz="1800" dirty="0" smtClean="0"/>
              <a:t>コントローラー操作</a:t>
            </a:r>
            <a:endParaRPr lang="en-US" altLang="ja-JP" sz="1800" dirty="0" smtClean="0"/>
          </a:p>
          <a:p>
            <a:pPr>
              <a:buNone/>
            </a:pPr>
            <a:r>
              <a:rPr lang="ja-JP" altLang="en-US" sz="1800" dirty="0" smtClean="0"/>
              <a:t>　</a:t>
            </a:r>
            <a:r>
              <a:rPr lang="en-US" altLang="ja-JP" sz="1800" dirty="0" err="1" smtClean="0"/>
              <a:t>roslaunch</a:t>
            </a:r>
            <a:r>
              <a:rPr lang="en-US" altLang="ja-JP" sz="1800" dirty="0" smtClean="0"/>
              <a:t> </a:t>
            </a:r>
            <a:r>
              <a:rPr lang="en-US" altLang="ja-JP" sz="1800" dirty="0" err="1" smtClean="0"/>
              <a:t>turtlebot_teleop</a:t>
            </a:r>
            <a:r>
              <a:rPr lang="en-US" altLang="ja-JP" sz="1800" dirty="0" smtClean="0"/>
              <a:t> </a:t>
            </a:r>
            <a:r>
              <a:rPr lang="en-US" altLang="ja-JP" sz="1800" dirty="0" err="1" smtClean="0"/>
              <a:t>joystick_teleop.launch</a:t>
            </a:r>
            <a:endParaRPr lang="en-US" altLang="ja-JP" sz="1800" dirty="0" smtClean="0"/>
          </a:p>
          <a:p>
            <a:pPr>
              <a:buNone/>
            </a:pPr>
            <a:r>
              <a:rPr lang="ja-JP" altLang="en-US" sz="1800" dirty="0" smtClean="0"/>
              <a:t>　</a:t>
            </a:r>
            <a:r>
              <a:rPr lang="en-US" altLang="ja-JP" sz="1800" dirty="0" smtClean="0"/>
              <a:t>(※</a:t>
            </a:r>
            <a:r>
              <a:rPr lang="ja-JP" altLang="en-US" sz="1800" dirty="0" smtClean="0"/>
              <a:t>デバイス番号が</a:t>
            </a:r>
            <a:r>
              <a:rPr lang="en-US" altLang="ja-JP" sz="1800" dirty="0" smtClean="0"/>
              <a:t>1</a:t>
            </a:r>
            <a:r>
              <a:rPr lang="ja-JP" altLang="en-US" sz="1800" dirty="0" smtClean="0"/>
              <a:t>の場合、</a:t>
            </a:r>
            <a:r>
              <a:rPr lang="en-US" altLang="ja-JP" sz="1800" dirty="0" err="1" smtClean="0"/>
              <a:t>roslaunch</a:t>
            </a:r>
            <a:r>
              <a:rPr lang="en-US" altLang="ja-JP" sz="1800" dirty="0" smtClean="0"/>
              <a:t> </a:t>
            </a:r>
            <a:r>
              <a:rPr lang="en-US" altLang="ja-JP" sz="1800" dirty="0" err="1" smtClean="0"/>
              <a:t>turtlebot_teleop</a:t>
            </a:r>
            <a:r>
              <a:rPr lang="en-US" altLang="ja-JP" sz="1800" dirty="0" smtClean="0"/>
              <a:t> </a:t>
            </a:r>
            <a:r>
              <a:rPr lang="en-US" altLang="ja-JP" sz="1800" dirty="0" err="1" smtClean="0"/>
              <a:t>joystick_teleop_hri.launch</a:t>
            </a:r>
            <a:r>
              <a:rPr lang="en-US" altLang="ja-JP" sz="1800" dirty="0" smtClean="0"/>
              <a:t>)</a:t>
            </a:r>
          </a:p>
          <a:p>
            <a:pPr>
              <a:buNone/>
            </a:pPr>
            <a:endParaRPr lang="en-US" altLang="ja-JP" sz="1200" dirty="0" smtClean="0"/>
          </a:p>
          <a:p>
            <a:pPr>
              <a:buNone/>
            </a:pPr>
            <a:r>
              <a:rPr lang="ja-JP" altLang="en-US" sz="1800" dirty="0" smtClean="0"/>
              <a:t>音自動追尾走行</a:t>
            </a:r>
            <a:endParaRPr lang="en-US" altLang="ja-JP" sz="1800" dirty="0" smtClean="0"/>
          </a:p>
          <a:p>
            <a:pPr>
              <a:buNone/>
            </a:pPr>
            <a:r>
              <a:rPr lang="ja-JP" altLang="en-US" sz="1800" dirty="0" smtClean="0"/>
              <a:t>　</a:t>
            </a:r>
            <a:r>
              <a:rPr lang="en-US" altLang="ja-JP" sz="1800" dirty="0" smtClean="0"/>
              <a:t> </a:t>
            </a:r>
            <a:r>
              <a:rPr lang="en-US" altLang="ja-JP" sz="1800" dirty="0" err="1" smtClean="0"/>
              <a:t>rosrun</a:t>
            </a:r>
            <a:r>
              <a:rPr lang="en-US" altLang="ja-JP" sz="1800" dirty="0" smtClean="0"/>
              <a:t> </a:t>
            </a:r>
            <a:r>
              <a:rPr lang="en-US" altLang="ja-JP" sz="1800" dirty="0" err="1" smtClean="0"/>
              <a:t>hark_turtlebot_follower</a:t>
            </a:r>
            <a:r>
              <a:rPr lang="en-US" altLang="ja-JP" sz="1800" dirty="0" smtClean="0"/>
              <a:t> </a:t>
            </a:r>
            <a:r>
              <a:rPr lang="en-US" altLang="ja-JP" sz="1800" dirty="0" err="1" smtClean="0"/>
              <a:t>hark_turtlebot_follower</a:t>
            </a:r>
            <a:endParaRPr lang="en-US" altLang="ja-JP" sz="1800" dirty="0" smtClean="0"/>
          </a:p>
          <a:p>
            <a:pPr>
              <a:buNone/>
            </a:pPr>
            <a:r>
              <a:rPr lang="ja-JP" altLang="en-US" sz="1800" dirty="0" smtClean="0"/>
              <a:t>　</a:t>
            </a:r>
            <a:r>
              <a:rPr lang="en-US" altLang="ja-JP" sz="1800" dirty="0" smtClean="0"/>
              <a:t> </a:t>
            </a:r>
            <a:r>
              <a:rPr lang="en-US" altLang="ja-JP" sz="1800" dirty="0" err="1" smtClean="0"/>
              <a:t>rosrun</a:t>
            </a:r>
            <a:r>
              <a:rPr lang="en-US" altLang="ja-JP" sz="1800" dirty="0" smtClean="0"/>
              <a:t> </a:t>
            </a:r>
            <a:r>
              <a:rPr lang="en-US" altLang="ja-JP" sz="1800" dirty="0" err="1" smtClean="0"/>
              <a:t>hark_turtlebot_fdnetworks</a:t>
            </a:r>
            <a:r>
              <a:rPr lang="en-US" altLang="ja-JP" sz="1800" dirty="0" smtClean="0"/>
              <a:t> localization_ROS.sh</a:t>
            </a:r>
          </a:p>
          <a:p>
            <a:pPr>
              <a:buNone/>
            </a:pPr>
            <a:r>
              <a:rPr lang="ja-JP" altLang="en-US" sz="1800" dirty="0" smtClean="0"/>
              <a:t>　</a:t>
            </a:r>
            <a:r>
              <a:rPr lang="en-US" altLang="ja-JP" sz="1800" dirty="0" smtClean="0"/>
              <a:t>(※</a:t>
            </a:r>
            <a:r>
              <a:rPr lang="ja-JP" altLang="en-US" sz="1800" dirty="0" smtClean="0"/>
              <a:t>定位結果のみの場合「</a:t>
            </a:r>
            <a:r>
              <a:rPr lang="en-US" altLang="ja-JP" sz="1800" dirty="0" smtClean="0"/>
              <a:t> </a:t>
            </a:r>
            <a:r>
              <a:rPr lang="en-US" altLang="ja-JP" sz="1800" dirty="0" err="1" smtClean="0"/>
              <a:t>rosrun</a:t>
            </a:r>
            <a:r>
              <a:rPr lang="en-US" altLang="ja-JP" sz="1800" dirty="0" smtClean="0"/>
              <a:t> </a:t>
            </a:r>
            <a:r>
              <a:rPr lang="en-US" altLang="ja-JP" sz="1800" dirty="0" err="1" smtClean="0"/>
              <a:t>hark_turtlebot_fdnetworks</a:t>
            </a:r>
            <a:r>
              <a:rPr lang="en-US" altLang="ja-JP" sz="1800" dirty="0" smtClean="0"/>
              <a:t> localization.sh </a:t>
            </a:r>
            <a:r>
              <a:rPr lang="ja-JP" altLang="en-US" sz="1800" dirty="0" smtClean="0"/>
              <a:t>」</a:t>
            </a:r>
            <a:r>
              <a:rPr lang="en-US" altLang="ja-JP" sz="1800" dirty="0" smtClean="0"/>
              <a:t>)</a:t>
            </a:r>
          </a:p>
          <a:p>
            <a:pPr>
              <a:buNone/>
            </a:pPr>
            <a:endParaRPr lang="en-US" altLang="ja-JP" sz="1200" dirty="0" smtClean="0"/>
          </a:p>
          <a:p>
            <a:pPr>
              <a:buNone/>
            </a:pPr>
            <a:r>
              <a:rPr lang="ja-JP" altLang="en-US" sz="1800" dirty="0" smtClean="0"/>
              <a:t>終了方法</a:t>
            </a:r>
            <a:endParaRPr lang="en-US" altLang="ja-JP" sz="1800" dirty="0" smtClean="0"/>
          </a:p>
          <a:p>
            <a:pPr>
              <a:buNone/>
            </a:pPr>
            <a:r>
              <a:rPr lang="ja-JP" altLang="en-US" sz="1800" dirty="0" smtClean="0"/>
              <a:t>　</a:t>
            </a:r>
            <a:r>
              <a:rPr lang="en-US" altLang="ja-JP" sz="1800" dirty="0" err="1" smtClean="0"/>
              <a:t>sudo</a:t>
            </a:r>
            <a:r>
              <a:rPr lang="en-US" altLang="ja-JP" sz="1800" dirty="0" smtClean="0"/>
              <a:t> service </a:t>
            </a:r>
            <a:r>
              <a:rPr lang="en-US" altLang="ja-JP" sz="1800" dirty="0" err="1" smtClean="0"/>
              <a:t>turtlebot</a:t>
            </a:r>
            <a:r>
              <a:rPr lang="en-US" altLang="ja-JP" sz="1800" dirty="0" smtClean="0"/>
              <a:t> stop</a:t>
            </a:r>
          </a:p>
          <a:p>
            <a:pPr>
              <a:buNone/>
            </a:pPr>
            <a:endParaRPr lang="en-US" altLang="ja-JP" sz="1800" dirty="0" smtClean="0"/>
          </a:p>
        </p:txBody>
      </p:sp>
      <p:sp>
        <p:nvSpPr>
          <p:cNvPr id="5" name="タイトル 1"/>
          <p:cNvSpPr>
            <a:spLocks noGrp="1"/>
          </p:cNvSpPr>
          <p:nvPr>
            <p:ph type="title"/>
          </p:nvPr>
        </p:nvSpPr>
        <p:spPr>
          <a:xfrm>
            <a:off x="251520" y="202630"/>
            <a:ext cx="8892480" cy="562074"/>
          </a:xfrm>
        </p:spPr>
        <p:txBody>
          <a:bodyPr>
            <a:noAutofit/>
          </a:bodyPr>
          <a:lstStyle/>
          <a:p>
            <a:pPr algn="l"/>
            <a:r>
              <a:rPr lang="zh-TW" altLang="en-US" sz="4000" dirty="0" smtClean="0">
                <a:latin typeface="HG丸ｺﾞｼｯｸM-PRO" pitchFamily="50" charset="-128"/>
                <a:ea typeface="HG丸ｺﾞｼｯｸM-PRO" pitchFamily="50" charset="-128"/>
              </a:rPr>
              <a:t>簡易手順</a:t>
            </a:r>
            <a:endParaRPr kumimoji="1" lang="ja-JP" altLang="en-US" sz="4000" dirty="0">
              <a:latin typeface="HG丸ｺﾞｼｯｸM-PRO" pitchFamily="50" charset="-128"/>
              <a:ea typeface="HG丸ｺﾞｼｯｸM-PRO"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980728"/>
            <a:ext cx="8964488" cy="5877272"/>
          </a:xfrm>
        </p:spPr>
        <p:txBody>
          <a:bodyPr>
            <a:noAutofit/>
          </a:bodyPr>
          <a:lstStyle/>
          <a:p>
            <a:pPr>
              <a:buNone/>
            </a:pPr>
            <a:r>
              <a:rPr lang="ja-JP" altLang="en-US" sz="1800" dirty="0" smtClean="0"/>
              <a:t>「キーボード操作」や「コントローラ操作」を行っても反応しない、もしくは</a:t>
            </a:r>
            <a:endParaRPr lang="en-US" altLang="ja-JP" sz="1800" dirty="0" smtClean="0"/>
          </a:p>
          <a:p>
            <a:pPr>
              <a:buNone/>
            </a:pPr>
            <a:r>
              <a:rPr lang="ja-JP" altLang="en-US" sz="1800" dirty="0" smtClean="0"/>
              <a:t>音自動追尾走行の「</a:t>
            </a:r>
            <a:r>
              <a:rPr lang="en-US" altLang="ja-JP" sz="1800" dirty="0" err="1" smtClean="0"/>
              <a:t>rosrun</a:t>
            </a:r>
            <a:r>
              <a:rPr lang="ja-JP" altLang="en-US" sz="1800" dirty="0" smtClean="0"/>
              <a:t>～」を実行して下記の様にアボートしてしまう場合は</a:t>
            </a:r>
            <a:endParaRPr lang="en-US" altLang="ja-JP" sz="1800" dirty="0" smtClean="0"/>
          </a:p>
          <a:p>
            <a:pPr>
              <a:buNone/>
            </a:pPr>
            <a:r>
              <a:rPr lang="en-US" altLang="ja-JP" sz="1800" dirty="0" err="1" smtClean="0"/>
              <a:t>Kinect</a:t>
            </a:r>
            <a:r>
              <a:rPr lang="ja-JP" altLang="en-US" sz="1800" dirty="0" smtClean="0"/>
              <a:t>の接続がうまくいっていない場合があります。</a:t>
            </a: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200" dirty="0" smtClean="0"/>
          </a:p>
          <a:p>
            <a:pPr>
              <a:buNone/>
            </a:pPr>
            <a:r>
              <a:rPr lang="ja-JP" altLang="en-US" sz="1800" dirty="0" smtClean="0"/>
              <a:t>下記コマンドで「</a:t>
            </a:r>
            <a:r>
              <a:rPr lang="en-US" altLang="ja-JP" sz="1800" dirty="0" err="1" smtClean="0"/>
              <a:t>Kinect</a:t>
            </a:r>
            <a:r>
              <a:rPr lang="en-US" altLang="ja-JP" sz="1800" dirty="0" smtClean="0"/>
              <a:t> USB Audio</a:t>
            </a:r>
            <a:r>
              <a:rPr lang="ja-JP" altLang="en-US" sz="1800" dirty="0" smtClean="0"/>
              <a:t>」が表示されるかを確認してみて下さい。</a:t>
            </a:r>
            <a:endParaRPr lang="en-US" altLang="ja-JP" sz="1800" dirty="0" smtClean="0"/>
          </a:p>
          <a:p>
            <a:pPr>
              <a:buNone/>
            </a:pPr>
            <a:r>
              <a:rPr lang="ja-JP" altLang="en-US" sz="1800" dirty="0" smtClean="0"/>
              <a:t>　</a:t>
            </a:r>
            <a:r>
              <a:rPr lang="en-US" altLang="ja-JP" sz="1800" dirty="0" smtClean="0"/>
              <a:t>cat /proc/</a:t>
            </a:r>
            <a:r>
              <a:rPr lang="en-US" altLang="ja-JP" sz="1800" dirty="0" err="1" smtClean="0"/>
              <a:t>asound</a:t>
            </a:r>
            <a:r>
              <a:rPr lang="en-US" altLang="ja-JP" sz="1800" dirty="0" smtClean="0"/>
              <a:t> cards</a:t>
            </a:r>
          </a:p>
          <a:p>
            <a:pPr>
              <a:buNone/>
            </a:pPr>
            <a:endParaRPr lang="en-US" altLang="ja-JP" sz="1800" dirty="0" smtClean="0"/>
          </a:p>
          <a:p>
            <a:pPr>
              <a:buNone/>
            </a:pPr>
            <a:endParaRPr lang="en-US" altLang="ja-JP" sz="1800" dirty="0" smtClean="0"/>
          </a:p>
          <a:p>
            <a:pPr>
              <a:buNone/>
            </a:pPr>
            <a:endParaRPr lang="en-US" altLang="ja-JP" sz="1800" dirty="0" smtClean="0"/>
          </a:p>
          <a:p>
            <a:pPr>
              <a:buNone/>
            </a:pPr>
            <a:r>
              <a:rPr lang="ja-JP" altLang="en-US" sz="1800" dirty="0" smtClean="0"/>
              <a:t>「</a:t>
            </a:r>
            <a:r>
              <a:rPr lang="en-US" altLang="ja-JP" sz="1800" dirty="0" err="1" smtClean="0"/>
              <a:t>Kinect</a:t>
            </a:r>
            <a:r>
              <a:rPr lang="en-US" altLang="ja-JP" sz="1800" dirty="0" smtClean="0"/>
              <a:t> USB Audio</a:t>
            </a:r>
            <a:r>
              <a:rPr lang="ja-JP" altLang="en-US" sz="1800" dirty="0" smtClean="0"/>
              <a:t>」が表示されない場合、最初から起動し直してみて下さい。</a:t>
            </a:r>
            <a:endParaRPr lang="en-US" altLang="ja-JP" sz="1800" dirty="0" smtClean="0"/>
          </a:p>
          <a:p>
            <a:pPr>
              <a:buNone/>
            </a:pPr>
            <a:r>
              <a:rPr lang="en-US" altLang="ja-JP" sz="1800" dirty="0" smtClean="0"/>
              <a:t>※</a:t>
            </a:r>
            <a:r>
              <a:rPr lang="ja-JP" altLang="en-US" sz="1800" dirty="0" smtClean="0"/>
              <a:t>バッテリーの充電が十分でない場合は、何度試しても同じ結果となります。</a:t>
            </a:r>
            <a:endParaRPr lang="en-US" altLang="ja-JP" sz="1800" dirty="0" smtClean="0"/>
          </a:p>
          <a:p>
            <a:pPr>
              <a:buNone/>
            </a:pPr>
            <a:r>
              <a:rPr lang="ja-JP" altLang="en-US" sz="1800" dirty="0" smtClean="0"/>
              <a:t>　「</a:t>
            </a:r>
            <a:r>
              <a:rPr lang="en-US" altLang="ja-JP" sz="1800" dirty="0" err="1" smtClean="0"/>
              <a:t>TurtleBot</a:t>
            </a:r>
            <a:r>
              <a:rPr lang="en-US" altLang="ja-JP" sz="1800" dirty="0" smtClean="0"/>
              <a:t>(</a:t>
            </a:r>
            <a:r>
              <a:rPr lang="en-US" altLang="ja-JP" sz="1800" dirty="0" err="1" smtClean="0"/>
              <a:t>iRobot</a:t>
            </a:r>
            <a:r>
              <a:rPr lang="en-US" altLang="ja-JP" sz="1800" dirty="0" smtClean="0"/>
              <a:t>)</a:t>
            </a:r>
            <a:r>
              <a:rPr lang="ja-JP" altLang="en-US" sz="1800" dirty="0" smtClean="0"/>
              <a:t>の充電」の項目に従って充電して下さい。</a:t>
            </a:r>
            <a:endParaRPr lang="ja-JP" altLang="en-US" sz="1800" dirty="0"/>
          </a:p>
        </p:txBody>
      </p:sp>
      <p:sp>
        <p:nvSpPr>
          <p:cNvPr id="5" name="タイトル 1"/>
          <p:cNvSpPr>
            <a:spLocks noGrp="1"/>
          </p:cNvSpPr>
          <p:nvPr>
            <p:ph type="title"/>
          </p:nvPr>
        </p:nvSpPr>
        <p:spPr>
          <a:xfrm>
            <a:off x="251520" y="202630"/>
            <a:ext cx="8892480" cy="562074"/>
          </a:xfrm>
        </p:spPr>
        <p:txBody>
          <a:bodyPr>
            <a:noAutofit/>
          </a:bodyPr>
          <a:lstStyle/>
          <a:p>
            <a:pPr algn="l"/>
            <a:r>
              <a:rPr lang="ja-JP" altLang="en-US" sz="4000" dirty="0" smtClean="0">
                <a:latin typeface="HG丸ｺﾞｼｯｸM-PRO" pitchFamily="50" charset="-128"/>
                <a:ea typeface="HG丸ｺﾞｼｯｸM-PRO" pitchFamily="50" charset="-128"/>
              </a:rPr>
              <a:t>トラブルシューティング</a:t>
            </a:r>
            <a:endParaRPr kumimoji="1" lang="ja-JP" altLang="en-US" sz="4000" dirty="0">
              <a:latin typeface="HG丸ｺﾞｼｯｸM-PRO" pitchFamily="50" charset="-128"/>
              <a:ea typeface="HG丸ｺﾞｼｯｸM-PRO" pitchFamily="50" charset="-128"/>
            </a:endParaRPr>
          </a:p>
        </p:txBody>
      </p:sp>
      <p:grpSp>
        <p:nvGrpSpPr>
          <p:cNvPr id="21" name="グループ化 20"/>
          <p:cNvGrpSpPr/>
          <p:nvPr/>
        </p:nvGrpSpPr>
        <p:grpSpPr>
          <a:xfrm>
            <a:off x="4561746" y="2060848"/>
            <a:ext cx="4474750" cy="1872208"/>
            <a:chOff x="4561746" y="2060848"/>
            <a:chExt cx="4474750" cy="1872208"/>
          </a:xfrm>
        </p:grpSpPr>
        <p:pic>
          <p:nvPicPr>
            <p:cNvPr id="1032" name="Picture 8" descr="C:\Documents and Settings\h.nakamura\デスクトップ\TurtleBotマニュアル作成\image\DSC00103_small.jpg"/>
            <p:cNvPicPr>
              <a:picLocks noChangeAspect="1" noChangeArrowheads="1"/>
            </p:cNvPicPr>
            <p:nvPr/>
          </p:nvPicPr>
          <p:blipFill>
            <a:blip r:embed="rId2" cstate="print"/>
            <a:srcRect/>
            <a:stretch>
              <a:fillRect/>
            </a:stretch>
          </p:blipFill>
          <p:spPr bwMode="auto">
            <a:xfrm>
              <a:off x="4561746" y="2060848"/>
              <a:ext cx="2496278" cy="1872208"/>
            </a:xfrm>
            <a:prstGeom prst="rect">
              <a:avLst/>
            </a:prstGeom>
            <a:noFill/>
          </p:spPr>
        </p:pic>
        <p:sp>
          <p:nvSpPr>
            <p:cNvPr id="15" name="円/楕円 14"/>
            <p:cNvSpPr/>
            <p:nvPr/>
          </p:nvSpPr>
          <p:spPr>
            <a:xfrm>
              <a:off x="6361946" y="3212976"/>
              <a:ext cx="216024" cy="216024"/>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4849778" y="2690336"/>
              <a:ext cx="216024" cy="216024"/>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6876930" y="3050376"/>
              <a:ext cx="2159566" cy="738664"/>
            </a:xfrm>
            <a:prstGeom prst="rect">
              <a:avLst/>
            </a:prstGeom>
            <a:noFill/>
          </p:spPr>
          <p:txBody>
            <a:bodyPr wrap="none" rtlCol="0">
              <a:spAutoFit/>
            </a:bodyPr>
            <a:lstStyle/>
            <a:p>
              <a:pPr>
                <a:buNone/>
              </a:pPr>
              <a:r>
                <a:rPr lang="ja-JP" altLang="en-US" sz="1400" dirty="0" smtClean="0"/>
                <a:t>この</a:t>
              </a:r>
              <a:r>
                <a:rPr lang="en-US" altLang="ja-JP" sz="1400" dirty="0" smtClean="0"/>
                <a:t>LED</a:t>
              </a:r>
              <a:r>
                <a:rPr lang="ja-JP" altLang="en-US" sz="1400" dirty="0" smtClean="0"/>
                <a:t>が点灯して</a:t>
              </a:r>
              <a:endParaRPr lang="en-US" altLang="ja-JP" sz="1400" dirty="0" smtClean="0"/>
            </a:p>
            <a:p>
              <a:pPr>
                <a:buNone/>
              </a:pPr>
              <a:r>
                <a:rPr lang="ja-JP" altLang="en-US" sz="1400" dirty="0" smtClean="0"/>
                <a:t>いないと</a:t>
              </a:r>
              <a:r>
                <a:rPr lang="en-US" altLang="ja-JP" sz="1400" dirty="0" err="1" smtClean="0"/>
                <a:t>iRobot</a:t>
              </a:r>
              <a:r>
                <a:rPr lang="ja-JP" altLang="en-US" sz="1400" dirty="0" smtClean="0"/>
                <a:t>からの</a:t>
              </a:r>
              <a:endParaRPr lang="en-US" altLang="ja-JP" sz="1400" dirty="0" smtClean="0"/>
            </a:p>
            <a:p>
              <a:pPr>
                <a:buNone/>
              </a:pPr>
              <a:r>
                <a:rPr lang="ja-JP" altLang="en-US" sz="1400" dirty="0" smtClean="0"/>
                <a:t>電源供給がされていない</a:t>
              </a:r>
            </a:p>
          </p:txBody>
        </p:sp>
        <p:cxnSp>
          <p:nvCxnSpPr>
            <p:cNvPr id="18" name="直線矢印コネクタ 17"/>
            <p:cNvCxnSpPr/>
            <p:nvPr/>
          </p:nvCxnSpPr>
          <p:spPr>
            <a:xfrm flipH="1">
              <a:off x="6577970" y="3338408"/>
              <a:ext cx="370968"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5353834" y="2474312"/>
              <a:ext cx="2198038" cy="523220"/>
            </a:xfrm>
            <a:prstGeom prst="rect">
              <a:avLst/>
            </a:prstGeom>
            <a:noFill/>
          </p:spPr>
          <p:txBody>
            <a:bodyPr wrap="none" rtlCol="0">
              <a:spAutoFit/>
            </a:bodyPr>
            <a:lstStyle/>
            <a:p>
              <a:pPr>
                <a:buNone/>
              </a:pPr>
              <a:r>
                <a:rPr lang="ja-JP" altLang="en-US" sz="1400" dirty="0" smtClean="0"/>
                <a:t>この</a:t>
              </a:r>
              <a:r>
                <a:rPr lang="en-US" altLang="ja-JP" sz="1400" dirty="0" smtClean="0"/>
                <a:t>LED</a:t>
              </a:r>
              <a:r>
                <a:rPr lang="ja-JP" altLang="en-US" sz="1400" dirty="0" smtClean="0"/>
                <a:t>は</a:t>
              </a:r>
              <a:r>
                <a:rPr lang="en-US" altLang="ja-JP" sz="1400" dirty="0" smtClean="0"/>
                <a:t>PC</a:t>
              </a:r>
              <a:r>
                <a:rPr lang="ja-JP" altLang="en-US" sz="1400" dirty="0" smtClean="0"/>
                <a:t>の</a:t>
              </a:r>
              <a:r>
                <a:rPr lang="en-US" altLang="ja-JP" sz="1400" dirty="0" smtClean="0"/>
                <a:t>USB</a:t>
              </a:r>
              <a:r>
                <a:rPr lang="ja-JP" altLang="en-US" sz="1400" dirty="0" smtClean="0"/>
                <a:t>から</a:t>
              </a:r>
              <a:endParaRPr lang="en-US" altLang="ja-JP" sz="1400" dirty="0" smtClean="0"/>
            </a:p>
            <a:p>
              <a:pPr>
                <a:buNone/>
              </a:pPr>
              <a:r>
                <a:rPr lang="ja-JP" altLang="en-US" sz="1400" dirty="0" smtClean="0"/>
                <a:t>給電されている</a:t>
              </a:r>
            </a:p>
          </p:txBody>
        </p:sp>
        <p:cxnSp>
          <p:nvCxnSpPr>
            <p:cNvPr id="20" name="直線矢印コネクタ 19"/>
            <p:cNvCxnSpPr>
              <a:stCxn id="19" idx="1"/>
            </p:cNvCxnSpPr>
            <p:nvPr/>
          </p:nvCxnSpPr>
          <p:spPr>
            <a:xfrm flipH="1">
              <a:off x="5065802" y="2735922"/>
              <a:ext cx="288032" cy="2642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2" name="Picture 2" descr="C:\Documents and Settings\h.nakamura\デスクトップ\TurtleBotマニュアル作成\Screenshot-rosrun_ng.png"/>
          <p:cNvPicPr>
            <a:picLocks noChangeAspect="1" noChangeArrowheads="1"/>
          </p:cNvPicPr>
          <p:nvPr/>
        </p:nvPicPr>
        <p:blipFill>
          <a:blip r:embed="rId3" cstate="print"/>
          <a:srcRect/>
          <a:stretch>
            <a:fillRect/>
          </a:stretch>
        </p:blipFill>
        <p:spPr bwMode="auto">
          <a:xfrm>
            <a:off x="467543" y="2060848"/>
            <a:ext cx="3889925" cy="1872208"/>
          </a:xfrm>
          <a:prstGeom prst="rect">
            <a:avLst/>
          </a:prstGeom>
          <a:noFill/>
        </p:spPr>
      </p:pic>
      <p:grpSp>
        <p:nvGrpSpPr>
          <p:cNvPr id="22" name="グループ化 21"/>
          <p:cNvGrpSpPr/>
          <p:nvPr/>
        </p:nvGrpSpPr>
        <p:grpSpPr>
          <a:xfrm>
            <a:off x="467544" y="4869160"/>
            <a:ext cx="4038078" cy="874387"/>
            <a:chOff x="467544" y="4869160"/>
            <a:chExt cx="4038078" cy="874387"/>
          </a:xfrm>
        </p:grpSpPr>
        <p:pic>
          <p:nvPicPr>
            <p:cNvPr id="1027" name="Picture 3" descr="C:\Documents and Settings\h.nakamura\デスクトップ\TurtleBotマニュアル作成\Screenshot-kinect_audio.png"/>
            <p:cNvPicPr>
              <a:picLocks noChangeAspect="1" noChangeArrowheads="1"/>
            </p:cNvPicPr>
            <p:nvPr/>
          </p:nvPicPr>
          <p:blipFill>
            <a:blip r:embed="rId4" cstate="print"/>
            <a:srcRect/>
            <a:stretch>
              <a:fillRect/>
            </a:stretch>
          </p:blipFill>
          <p:spPr bwMode="auto">
            <a:xfrm>
              <a:off x="467544" y="4869160"/>
              <a:ext cx="4038078" cy="874387"/>
            </a:xfrm>
            <a:prstGeom prst="rect">
              <a:avLst/>
            </a:prstGeom>
            <a:noFill/>
          </p:spPr>
        </p:pic>
        <p:sp>
          <p:nvSpPr>
            <p:cNvPr id="7" name="正方形/長方形 6"/>
            <p:cNvSpPr/>
            <p:nvPr/>
          </p:nvSpPr>
          <p:spPr>
            <a:xfrm>
              <a:off x="467544" y="5229200"/>
              <a:ext cx="3600400" cy="2370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02630"/>
            <a:ext cx="8892480" cy="562074"/>
          </a:xfrm>
        </p:spPr>
        <p:txBody>
          <a:bodyPr>
            <a:noAutofit/>
          </a:bodyPr>
          <a:lstStyle/>
          <a:p>
            <a:pPr algn="l"/>
            <a:r>
              <a:rPr lang="ja-JP" altLang="en-US" sz="4000" dirty="0" smtClean="0"/>
              <a:t>使用機材</a:t>
            </a:r>
            <a:endParaRPr kumimoji="1" lang="ja-JP" altLang="en-US" sz="4000" dirty="0"/>
          </a:p>
        </p:txBody>
      </p:sp>
      <p:grpSp>
        <p:nvGrpSpPr>
          <p:cNvPr id="8" name="グループ化 7"/>
          <p:cNvGrpSpPr/>
          <p:nvPr/>
        </p:nvGrpSpPr>
        <p:grpSpPr>
          <a:xfrm>
            <a:off x="467544" y="980728"/>
            <a:ext cx="8136904" cy="5760059"/>
            <a:chOff x="395536" y="980728"/>
            <a:chExt cx="8136904" cy="5760059"/>
          </a:xfrm>
        </p:grpSpPr>
        <p:pic>
          <p:nvPicPr>
            <p:cNvPr id="1027" name="Picture 3" descr="C:\Documents and Settings\h.nakamura\デスクトップ\DSC00082_a.JPG"/>
            <p:cNvPicPr>
              <a:picLocks noChangeAspect="1" noChangeArrowheads="1"/>
            </p:cNvPicPr>
            <p:nvPr/>
          </p:nvPicPr>
          <p:blipFill>
            <a:blip r:embed="rId2" cstate="print"/>
            <a:srcRect/>
            <a:stretch>
              <a:fillRect/>
            </a:stretch>
          </p:blipFill>
          <p:spPr bwMode="auto">
            <a:xfrm>
              <a:off x="395536" y="980728"/>
              <a:ext cx="8136904" cy="5556343"/>
            </a:xfrm>
            <a:prstGeom prst="rect">
              <a:avLst/>
            </a:prstGeom>
            <a:noFill/>
          </p:spPr>
        </p:pic>
        <p:sp>
          <p:nvSpPr>
            <p:cNvPr id="5" name="テキスト ボックス 4"/>
            <p:cNvSpPr txBox="1"/>
            <p:nvPr/>
          </p:nvSpPr>
          <p:spPr>
            <a:xfrm>
              <a:off x="2121119" y="6237312"/>
              <a:ext cx="1298753" cy="307777"/>
            </a:xfrm>
            <a:prstGeom prst="rect">
              <a:avLst/>
            </a:prstGeom>
            <a:noFill/>
          </p:spPr>
          <p:txBody>
            <a:bodyPr wrap="none" rtlCol="0">
              <a:spAutoFit/>
            </a:bodyPr>
            <a:lstStyle/>
            <a:p>
              <a:pPr>
                <a:buNone/>
              </a:pPr>
              <a:r>
                <a:rPr lang="en-US" altLang="ja-JP" sz="1400" dirty="0" err="1" smtClean="0"/>
                <a:t>TurtleBot</a:t>
              </a:r>
              <a:r>
                <a:rPr lang="ja-JP" altLang="en-US" sz="1400" dirty="0" smtClean="0"/>
                <a:t>本体</a:t>
              </a:r>
            </a:p>
          </p:txBody>
        </p:sp>
        <p:sp>
          <p:nvSpPr>
            <p:cNvPr id="9" name="テキスト ボックス 8"/>
            <p:cNvSpPr txBox="1"/>
            <p:nvPr/>
          </p:nvSpPr>
          <p:spPr>
            <a:xfrm>
              <a:off x="6300192" y="6217567"/>
              <a:ext cx="1986441" cy="523220"/>
            </a:xfrm>
            <a:prstGeom prst="rect">
              <a:avLst/>
            </a:prstGeom>
            <a:noFill/>
          </p:spPr>
          <p:txBody>
            <a:bodyPr wrap="none" rtlCol="0">
              <a:spAutoFit/>
            </a:bodyPr>
            <a:lstStyle/>
            <a:p>
              <a:pPr>
                <a:buNone/>
              </a:pPr>
              <a:r>
                <a:rPr lang="en-US" altLang="ja-JP" sz="1400" dirty="0" smtClean="0"/>
                <a:t>USB</a:t>
              </a:r>
              <a:r>
                <a:rPr lang="ja-JP" altLang="en-US" sz="1400" dirty="0" smtClean="0"/>
                <a:t>コントローラー</a:t>
              </a:r>
              <a:endParaRPr lang="en-US" altLang="ja-JP" sz="1400" dirty="0" smtClean="0"/>
            </a:p>
            <a:p>
              <a:pPr>
                <a:buNone/>
              </a:pPr>
              <a:r>
                <a:rPr lang="en-US" altLang="ja-JP" sz="1400" dirty="0" smtClean="0"/>
                <a:t>(※BGC-UCF1201/BK)</a:t>
              </a:r>
              <a:endParaRPr lang="ja-JP" altLang="en-US" sz="1400" dirty="0" smtClean="0"/>
            </a:p>
          </p:txBody>
        </p:sp>
        <p:sp>
          <p:nvSpPr>
            <p:cNvPr id="10" name="テキスト ボックス 9"/>
            <p:cNvSpPr txBox="1"/>
            <p:nvPr/>
          </p:nvSpPr>
          <p:spPr>
            <a:xfrm>
              <a:off x="4211960" y="6217567"/>
              <a:ext cx="1875835" cy="523220"/>
            </a:xfrm>
            <a:prstGeom prst="rect">
              <a:avLst/>
            </a:prstGeom>
            <a:noFill/>
          </p:spPr>
          <p:txBody>
            <a:bodyPr wrap="none" rtlCol="0">
              <a:spAutoFit/>
            </a:bodyPr>
            <a:lstStyle/>
            <a:p>
              <a:pPr>
                <a:buNone/>
              </a:pPr>
              <a:r>
                <a:rPr lang="en-US" altLang="ja-JP" sz="1400" dirty="0" err="1" smtClean="0"/>
                <a:t>iRobot</a:t>
              </a:r>
              <a:r>
                <a:rPr lang="ja-JP" altLang="en-US" sz="1400" dirty="0" smtClean="0"/>
                <a:t>用</a:t>
              </a:r>
              <a:r>
                <a:rPr lang="en-US" altLang="ja-JP" sz="1400" dirty="0" smtClean="0"/>
                <a:t>AC</a:t>
              </a:r>
              <a:r>
                <a:rPr lang="ja-JP" altLang="en-US" sz="1400" dirty="0" smtClean="0"/>
                <a:t>アダプタ</a:t>
              </a:r>
              <a:endParaRPr lang="en-US" altLang="ja-JP" sz="1400" dirty="0" smtClean="0"/>
            </a:p>
            <a:p>
              <a:pPr>
                <a:buNone/>
              </a:pPr>
              <a:r>
                <a:rPr lang="en-US" altLang="ja-JP" sz="1400" dirty="0" smtClean="0"/>
                <a:t>(※ </a:t>
              </a:r>
              <a:r>
                <a:rPr lang="en-US" altLang="ja-JP" sz="1400" dirty="0" err="1" smtClean="0"/>
                <a:t>TurtleBot</a:t>
              </a:r>
              <a:r>
                <a:rPr lang="ja-JP" altLang="en-US" sz="1400" dirty="0" smtClean="0"/>
                <a:t>付属品</a:t>
              </a:r>
              <a:r>
                <a:rPr lang="en-US" altLang="ja-JP" sz="1400" dirty="0" smtClean="0"/>
                <a:t>)</a:t>
              </a:r>
              <a:endParaRPr lang="ja-JP" altLang="en-US" sz="1400" dirty="0" smtClean="0"/>
            </a:p>
          </p:txBody>
        </p:sp>
        <p:sp>
          <p:nvSpPr>
            <p:cNvPr id="11" name="テキスト ボックス 10"/>
            <p:cNvSpPr txBox="1"/>
            <p:nvPr/>
          </p:nvSpPr>
          <p:spPr>
            <a:xfrm>
              <a:off x="4499992" y="1772816"/>
              <a:ext cx="3405099" cy="738664"/>
            </a:xfrm>
            <a:prstGeom prst="rect">
              <a:avLst/>
            </a:prstGeom>
            <a:noFill/>
          </p:spPr>
          <p:txBody>
            <a:bodyPr wrap="none" rtlCol="0">
              <a:spAutoFit/>
            </a:bodyPr>
            <a:lstStyle/>
            <a:p>
              <a:pPr>
                <a:buNone/>
              </a:pPr>
              <a:r>
                <a:rPr lang="ja-JP" altLang="en-US" sz="1400" dirty="0" smtClean="0"/>
                <a:t>セットアップ済みノート</a:t>
              </a:r>
              <a:r>
                <a:rPr lang="en-US" altLang="ja-JP" sz="1400" dirty="0" smtClean="0"/>
                <a:t>PC</a:t>
              </a:r>
            </a:p>
            <a:p>
              <a:pPr>
                <a:buNone/>
              </a:pPr>
              <a:r>
                <a:rPr lang="en-US" altLang="ja-JP" sz="1400" dirty="0" smtClean="0"/>
                <a:t>(※</a:t>
              </a:r>
              <a:r>
                <a:rPr lang="ja-JP" altLang="en-US" sz="1400" dirty="0" smtClean="0"/>
                <a:t>セットアップ方法は</a:t>
              </a:r>
              <a:endParaRPr lang="en-US" altLang="ja-JP" sz="1400" dirty="0" smtClean="0"/>
            </a:p>
            <a:p>
              <a:pPr>
                <a:buNone/>
              </a:pPr>
              <a:r>
                <a:rPr lang="ja-JP" altLang="en-US" sz="1400" dirty="0" smtClean="0"/>
                <a:t>「</a:t>
              </a:r>
              <a:r>
                <a:rPr lang="en-US" altLang="ja-JP" sz="1400" dirty="0" smtClean="0"/>
                <a:t>TurtleBot_Setup_Manual.txt</a:t>
              </a:r>
              <a:r>
                <a:rPr lang="ja-JP" altLang="en-US" sz="1400" dirty="0" smtClean="0"/>
                <a:t>」を参照</a:t>
              </a:r>
              <a:r>
                <a:rPr lang="en-US" altLang="ja-JP" sz="1400" dirty="0" smtClean="0"/>
                <a:t>)</a:t>
              </a:r>
              <a:endParaRPr lang="ja-JP" altLang="en-US" sz="1400" dirty="0" smtClean="0"/>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02630"/>
            <a:ext cx="8892480" cy="562074"/>
          </a:xfrm>
        </p:spPr>
        <p:txBody>
          <a:bodyPr>
            <a:normAutofit fontScale="90000"/>
          </a:bodyPr>
          <a:lstStyle/>
          <a:p>
            <a:pPr algn="l"/>
            <a:r>
              <a:rPr lang="en-US" altLang="ja-JP" sz="4400" dirty="0" err="1" smtClean="0">
                <a:effectLst>
                  <a:outerShdw blurRad="38100" dist="38100" dir="2700000" algn="tl">
                    <a:srgbClr val="000000">
                      <a:alpha val="43137"/>
                    </a:srgbClr>
                  </a:outerShdw>
                </a:effectLst>
                <a:latin typeface="+mj-ea"/>
              </a:rPr>
              <a:t>TurtleBot</a:t>
            </a:r>
            <a:r>
              <a:rPr lang="en-US" altLang="ja-JP" sz="4400" dirty="0" smtClean="0">
                <a:effectLst>
                  <a:outerShdw blurRad="38100" dist="38100" dir="2700000" algn="tl">
                    <a:srgbClr val="000000">
                      <a:alpha val="43137"/>
                    </a:srgbClr>
                  </a:outerShdw>
                </a:effectLst>
                <a:latin typeface="+mj-ea"/>
              </a:rPr>
              <a:t>(</a:t>
            </a:r>
            <a:r>
              <a:rPr lang="en-US" altLang="ja-JP" sz="4400" dirty="0" err="1" smtClean="0">
                <a:effectLst>
                  <a:outerShdw blurRad="38100" dist="38100" dir="2700000" algn="tl">
                    <a:srgbClr val="000000">
                      <a:alpha val="43137"/>
                    </a:srgbClr>
                  </a:outerShdw>
                </a:effectLst>
                <a:latin typeface="+mj-ea"/>
              </a:rPr>
              <a:t>iRobot</a:t>
            </a:r>
            <a:r>
              <a:rPr lang="en-US" altLang="ja-JP" sz="4400" dirty="0" smtClean="0">
                <a:effectLst>
                  <a:outerShdw blurRad="38100" dist="38100" dir="2700000" algn="tl">
                    <a:srgbClr val="000000">
                      <a:alpha val="43137"/>
                    </a:srgbClr>
                  </a:outerShdw>
                </a:effectLst>
                <a:latin typeface="+mj-ea"/>
              </a:rPr>
              <a:t>)</a:t>
            </a:r>
            <a:r>
              <a:rPr lang="ja-JP" altLang="en-US" sz="4400" dirty="0" smtClean="0">
                <a:effectLst>
                  <a:outerShdw blurRad="38100" dist="38100" dir="2700000" algn="tl">
                    <a:srgbClr val="000000">
                      <a:alpha val="43137"/>
                    </a:srgbClr>
                  </a:outerShdw>
                </a:effectLst>
                <a:latin typeface="+mj-ea"/>
              </a:rPr>
              <a:t>の充電</a:t>
            </a:r>
            <a:endParaRPr kumimoji="1" lang="ja-JP" altLang="en-US" dirty="0">
              <a:latin typeface="+mj-ea"/>
            </a:endParaRPr>
          </a:p>
        </p:txBody>
      </p:sp>
      <p:sp>
        <p:nvSpPr>
          <p:cNvPr id="3" name="コンテンツ プレースホルダ 2"/>
          <p:cNvSpPr>
            <a:spLocks noGrp="1"/>
          </p:cNvSpPr>
          <p:nvPr>
            <p:ph idx="1"/>
          </p:nvPr>
        </p:nvSpPr>
        <p:spPr>
          <a:xfrm>
            <a:off x="179512" y="980728"/>
            <a:ext cx="8964488" cy="5877272"/>
          </a:xfrm>
        </p:spPr>
        <p:txBody>
          <a:bodyPr>
            <a:noAutofit/>
          </a:bodyPr>
          <a:lstStyle/>
          <a:p>
            <a:pPr>
              <a:buNone/>
            </a:pPr>
            <a:r>
              <a:rPr lang="en-US" altLang="ja-JP" sz="1800" dirty="0" err="1" smtClean="0"/>
              <a:t>TurtleBot</a:t>
            </a:r>
            <a:r>
              <a:rPr lang="ja-JP" altLang="en-US" sz="1800" dirty="0" smtClean="0"/>
              <a:t>は土台部分</a:t>
            </a:r>
            <a:r>
              <a:rPr lang="en-US" altLang="ja-JP" sz="1800" dirty="0" smtClean="0"/>
              <a:t>(</a:t>
            </a:r>
            <a:r>
              <a:rPr lang="en-US" altLang="ja-JP" sz="1800" dirty="0" err="1" smtClean="0"/>
              <a:t>iRobot</a:t>
            </a:r>
            <a:r>
              <a:rPr lang="en-US" altLang="ja-JP" sz="1800" dirty="0" smtClean="0"/>
              <a:t>)</a:t>
            </a:r>
            <a:r>
              <a:rPr lang="ja-JP" altLang="en-US" sz="1800" dirty="0" smtClean="0"/>
              <a:t>に装着されているバッテリーにて動作します。</a:t>
            </a:r>
          </a:p>
          <a:p>
            <a:pPr>
              <a:buNone/>
            </a:pPr>
            <a:r>
              <a:rPr lang="ja-JP" altLang="en-US" sz="1800" dirty="0" smtClean="0"/>
              <a:t>動作させる前に十分充電してからご使用下さい。</a:t>
            </a:r>
          </a:p>
          <a:p>
            <a:pPr>
              <a:buNone/>
            </a:pPr>
            <a:endParaRPr lang="ja-JP" altLang="en-US" sz="800" dirty="0" smtClean="0"/>
          </a:p>
          <a:p>
            <a:pPr>
              <a:buNone/>
            </a:pPr>
            <a:r>
              <a:rPr lang="ja-JP" altLang="en-US" sz="1800" dirty="0" smtClean="0"/>
              <a:t>充電は</a:t>
            </a:r>
            <a:r>
              <a:rPr lang="en-US" altLang="ja-JP" sz="1800" dirty="0" smtClean="0"/>
              <a:t>AC</a:t>
            </a:r>
            <a:r>
              <a:rPr lang="ja-JP" altLang="en-US" sz="1800" dirty="0" smtClean="0"/>
              <a:t>アダプタを接続する事で始まります。</a:t>
            </a:r>
          </a:p>
          <a:p>
            <a:pPr>
              <a:buNone/>
            </a:pPr>
            <a:endParaRPr lang="ja-JP" altLang="en-US" sz="1800" dirty="0" smtClean="0"/>
          </a:p>
          <a:p>
            <a:pPr>
              <a:buNone/>
            </a:pPr>
            <a:endParaRPr lang="en-US" altLang="ja-JP" sz="1800" dirty="0" smtClean="0"/>
          </a:p>
          <a:p>
            <a:pPr>
              <a:buNone/>
            </a:pPr>
            <a:endParaRPr lang="en-US" altLang="ja-JP" sz="1800" dirty="0" smtClean="0"/>
          </a:p>
          <a:p>
            <a:pPr>
              <a:buNone/>
            </a:pPr>
            <a:endParaRPr lang="ja-JP" altLang="en-US" sz="1800" dirty="0" smtClean="0"/>
          </a:p>
          <a:p>
            <a:pPr>
              <a:buNone/>
            </a:pPr>
            <a:endParaRPr lang="ja-JP" altLang="en-US" sz="1800" dirty="0" smtClean="0"/>
          </a:p>
          <a:p>
            <a:pPr>
              <a:buNone/>
            </a:pPr>
            <a:endParaRPr lang="en-US" altLang="ja-JP" sz="1800" dirty="0" smtClean="0"/>
          </a:p>
          <a:p>
            <a:pPr>
              <a:buNone/>
            </a:pPr>
            <a:endParaRPr lang="en-US" altLang="ja-JP" sz="1800" dirty="0" smtClean="0"/>
          </a:p>
          <a:p>
            <a:pPr>
              <a:buNone/>
            </a:pPr>
            <a:r>
              <a:rPr lang="en-US" altLang="ja-JP" sz="1800" dirty="0" smtClean="0"/>
              <a:t>※</a:t>
            </a:r>
            <a:r>
              <a:rPr lang="ja-JP" altLang="en-US" sz="1800" dirty="0" smtClean="0"/>
              <a:t>充電が始まらない場合は、一度</a:t>
            </a:r>
            <a:r>
              <a:rPr lang="en-US" altLang="ja-JP" sz="1800" dirty="0" smtClean="0"/>
              <a:t>AC</a:t>
            </a:r>
            <a:r>
              <a:rPr lang="ja-JP" altLang="en-US" sz="1800" dirty="0" smtClean="0"/>
              <a:t>アダプタを差し直してみて下さい。</a:t>
            </a:r>
          </a:p>
          <a:p>
            <a:pPr>
              <a:buNone/>
            </a:pPr>
            <a:endParaRPr lang="ja-JP" altLang="en-US" sz="1400" dirty="0" smtClean="0"/>
          </a:p>
          <a:p>
            <a:pPr>
              <a:buNone/>
            </a:pPr>
            <a:r>
              <a:rPr lang="ja-JP" altLang="en-US" sz="1800" dirty="0" smtClean="0"/>
              <a:t>充電状況</a:t>
            </a:r>
            <a:endParaRPr lang="en-US" altLang="ja-JP" sz="1800" dirty="0" smtClean="0"/>
          </a:p>
          <a:p>
            <a:pPr>
              <a:buNone/>
            </a:pPr>
            <a:endParaRPr lang="ja-JP" altLang="en-US" sz="1800" dirty="0" smtClean="0"/>
          </a:p>
          <a:p>
            <a:pPr>
              <a:buNone/>
            </a:pPr>
            <a:endParaRPr lang="en-US" altLang="ja-JP" sz="1000" dirty="0" smtClean="0"/>
          </a:p>
          <a:p>
            <a:pPr>
              <a:buNone/>
            </a:pPr>
            <a:endParaRPr lang="en-US" altLang="ja-JP" sz="1800" dirty="0" smtClean="0"/>
          </a:p>
          <a:p>
            <a:pPr>
              <a:buNone/>
            </a:pPr>
            <a:r>
              <a:rPr lang="en-US" altLang="ja-JP" sz="1800" dirty="0" smtClean="0"/>
              <a:t>※</a:t>
            </a:r>
            <a:r>
              <a:rPr lang="ja-JP" altLang="en-US" sz="1800" dirty="0" smtClean="0"/>
              <a:t>充電確認は</a:t>
            </a:r>
            <a:r>
              <a:rPr lang="en-US" altLang="ja-JP" sz="1800" dirty="0" err="1" smtClean="0"/>
              <a:t>iRobot</a:t>
            </a:r>
            <a:r>
              <a:rPr lang="ja-JP" altLang="en-US" sz="1800" dirty="0" smtClean="0"/>
              <a:t>単体で起動している時の表示となります。</a:t>
            </a:r>
            <a:endParaRPr lang="en-US" altLang="ja-JP" sz="1800" dirty="0" smtClean="0"/>
          </a:p>
          <a:p>
            <a:pPr>
              <a:buNone/>
            </a:pPr>
            <a:r>
              <a:rPr lang="en-US" altLang="ja-JP" sz="1800" dirty="0" smtClean="0"/>
              <a:t>※</a:t>
            </a:r>
            <a:r>
              <a:rPr lang="ja-JP" altLang="en-US" sz="1800" dirty="0" smtClean="0"/>
              <a:t>「残量なし」の場合は警告音が鳴ります。</a:t>
            </a:r>
            <a:endParaRPr lang="en-US" altLang="ja-JP" sz="1800" dirty="0" smtClean="0"/>
          </a:p>
        </p:txBody>
      </p:sp>
      <p:graphicFrame>
        <p:nvGraphicFramePr>
          <p:cNvPr id="4" name="表 3"/>
          <p:cNvGraphicFramePr>
            <a:graphicFrameLocks noGrp="1"/>
          </p:cNvGraphicFramePr>
          <p:nvPr/>
        </p:nvGraphicFramePr>
        <p:xfrm>
          <a:off x="467544" y="5373216"/>
          <a:ext cx="3139550" cy="741680"/>
        </p:xfrm>
        <a:graphic>
          <a:graphicData uri="http://schemas.openxmlformats.org/drawingml/2006/table">
            <a:tbl>
              <a:tblPr firstRow="1" bandRow="1">
                <a:tableStyleId>{5C22544A-7EE6-4342-B048-85BDC9FD1C3A}</a:tableStyleId>
              </a:tblPr>
              <a:tblGrid>
                <a:gridCol w="1569775"/>
                <a:gridCol w="1569775"/>
              </a:tblGrid>
              <a:tr h="370840">
                <a:tc>
                  <a:txBody>
                    <a:bodyPr/>
                    <a:lstStyle/>
                    <a:p>
                      <a:pPr algn="ctr"/>
                      <a:r>
                        <a:rPr kumimoji="1" lang="ja-JP" altLang="en-US" sz="1800" b="0" dirty="0" smtClean="0">
                          <a:solidFill>
                            <a:schemeClr val="tx1"/>
                          </a:solidFill>
                        </a:rPr>
                        <a:t>緑</a:t>
                      </a:r>
                      <a:endParaRPr kumimoji="1" lang="ja-JP" altLang="en-US" sz="1800" b="0" dirty="0">
                        <a:solidFill>
                          <a:schemeClr val="tx1"/>
                        </a:solidFill>
                      </a:endParaRPr>
                    </a:p>
                  </a:txBody>
                  <a:tcPr>
                    <a:solidFill>
                      <a:srgbClr val="00B050"/>
                    </a:solidFill>
                  </a:tcPr>
                </a:tc>
                <a:tc>
                  <a:txBody>
                    <a:bodyPr/>
                    <a:lstStyle/>
                    <a:p>
                      <a:pPr algn="ctr"/>
                      <a:r>
                        <a:rPr kumimoji="1" lang="ja-JP" altLang="en-US" sz="1800" b="0" dirty="0" smtClean="0">
                          <a:solidFill>
                            <a:schemeClr val="tx1"/>
                          </a:solidFill>
                        </a:rPr>
                        <a:t>赤点滅</a:t>
                      </a:r>
                      <a:endParaRPr kumimoji="1" lang="ja-JP" altLang="en-US" sz="1800" b="0" dirty="0">
                        <a:solidFill>
                          <a:schemeClr val="tx1"/>
                        </a:solidFill>
                      </a:endParaRPr>
                    </a:p>
                  </a:txBody>
                  <a:tcPr>
                    <a:solidFill>
                      <a:srgbClr val="FF0000"/>
                    </a:solidFill>
                  </a:tcPr>
                </a:tc>
              </a:tr>
              <a:tr h="370840">
                <a:tc>
                  <a:txBody>
                    <a:bodyPr/>
                    <a:lstStyle/>
                    <a:p>
                      <a:pPr algn="ctr"/>
                      <a:r>
                        <a:rPr kumimoji="1" lang="ja-JP" altLang="en-US" sz="1800" b="0" dirty="0" smtClean="0">
                          <a:solidFill>
                            <a:schemeClr val="tx1"/>
                          </a:solidFill>
                        </a:rPr>
                        <a:t>満タン</a:t>
                      </a:r>
                      <a:endParaRPr kumimoji="1" lang="ja-JP" altLang="en-US" sz="1800" b="0" dirty="0">
                        <a:solidFill>
                          <a:schemeClr val="tx1"/>
                        </a:solidFill>
                      </a:endParaRPr>
                    </a:p>
                  </a:txBody>
                  <a:tcPr>
                    <a:solidFill>
                      <a:schemeClr val="accent1">
                        <a:tint val="40000"/>
                        <a:alpha val="0"/>
                      </a:schemeClr>
                    </a:solidFill>
                  </a:tcPr>
                </a:tc>
                <a:tc>
                  <a:txBody>
                    <a:bodyPr/>
                    <a:lstStyle/>
                    <a:p>
                      <a:pPr algn="ctr"/>
                      <a:r>
                        <a:rPr kumimoji="1" lang="ja-JP" altLang="en-US" sz="1800" b="0" dirty="0" smtClean="0">
                          <a:solidFill>
                            <a:schemeClr val="tx1"/>
                          </a:solidFill>
                        </a:rPr>
                        <a:t>残量なし</a:t>
                      </a:r>
                      <a:endParaRPr kumimoji="1" lang="ja-JP" altLang="en-US" sz="1800" b="0" dirty="0">
                        <a:solidFill>
                          <a:schemeClr val="tx1"/>
                        </a:solidFill>
                      </a:endParaRPr>
                    </a:p>
                  </a:txBody>
                  <a:tcPr>
                    <a:solidFill>
                      <a:schemeClr val="accent1">
                        <a:tint val="40000"/>
                        <a:alpha val="0"/>
                      </a:schemeClr>
                    </a:solidFill>
                  </a:tcPr>
                </a:tc>
              </a:tr>
            </a:tbl>
          </a:graphicData>
        </a:graphic>
      </p:graphicFrame>
      <p:grpSp>
        <p:nvGrpSpPr>
          <p:cNvPr id="7" name="グループ化 6"/>
          <p:cNvGrpSpPr/>
          <p:nvPr/>
        </p:nvGrpSpPr>
        <p:grpSpPr>
          <a:xfrm>
            <a:off x="539552" y="2204864"/>
            <a:ext cx="3888432" cy="2187243"/>
            <a:chOff x="539552" y="2492896"/>
            <a:chExt cx="3888432" cy="2187243"/>
          </a:xfrm>
        </p:grpSpPr>
        <p:pic>
          <p:nvPicPr>
            <p:cNvPr id="1026" name="Picture 2" descr="C:\Documents and Settings\h.nakamura\デスクトップ\TurtleBotマニュアル作成\image\DSC00084_small.jpg"/>
            <p:cNvPicPr>
              <a:picLocks noChangeAspect="1" noChangeArrowheads="1"/>
            </p:cNvPicPr>
            <p:nvPr/>
          </p:nvPicPr>
          <p:blipFill>
            <a:blip r:embed="rId2" cstate="print"/>
            <a:srcRect/>
            <a:stretch>
              <a:fillRect/>
            </a:stretch>
          </p:blipFill>
          <p:spPr bwMode="auto">
            <a:xfrm>
              <a:off x="539552" y="2492896"/>
              <a:ext cx="3888432" cy="2187243"/>
            </a:xfrm>
            <a:prstGeom prst="rect">
              <a:avLst/>
            </a:prstGeom>
            <a:noFill/>
          </p:spPr>
        </p:pic>
        <p:sp>
          <p:nvSpPr>
            <p:cNvPr id="6" name="テキスト ボックス 5"/>
            <p:cNvSpPr txBox="1"/>
            <p:nvPr/>
          </p:nvSpPr>
          <p:spPr>
            <a:xfrm>
              <a:off x="1403648" y="3284984"/>
              <a:ext cx="2159566" cy="523220"/>
            </a:xfrm>
            <a:prstGeom prst="rect">
              <a:avLst/>
            </a:prstGeom>
            <a:noFill/>
          </p:spPr>
          <p:txBody>
            <a:bodyPr wrap="none" rtlCol="0">
              <a:spAutoFit/>
            </a:bodyPr>
            <a:lstStyle/>
            <a:p>
              <a:pPr>
                <a:buNone/>
              </a:pPr>
              <a:r>
                <a:rPr lang="ja-JP" altLang="en-US" sz="1400" dirty="0" smtClean="0"/>
                <a:t>充電時は</a:t>
              </a:r>
              <a:r>
                <a:rPr lang="en-US" altLang="ja-JP" sz="1400" dirty="0" smtClean="0"/>
                <a:t>LED</a:t>
              </a:r>
              <a:r>
                <a:rPr lang="ja-JP" altLang="en-US" sz="1400" dirty="0" smtClean="0"/>
                <a:t>が</a:t>
              </a:r>
              <a:endParaRPr lang="en-US" altLang="ja-JP" sz="1400" dirty="0" smtClean="0"/>
            </a:p>
            <a:p>
              <a:pPr>
                <a:buNone/>
              </a:pPr>
              <a:r>
                <a:rPr lang="ja-JP" altLang="en-US" sz="1400" dirty="0" smtClean="0"/>
                <a:t>ゆっくり赤く点滅します</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02630"/>
            <a:ext cx="8892480" cy="562074"/>
          </a:xfrm>
        </p:spPr>
        <p:txBody>
          <a:bodyPr>
            <a:noAutofit/>
          </a:bodyPr>
          <a:lstStyle/>
          <a:p>
            <a:pPr algn="l"/>
            <a:r>
              <a:rPr lang="ja-JP" altLang="en-US" sz="4000" dirty="0" smtClean="0"/>
              <a:t>機器の接続</a:t>
            </a:r>
            <a:endParaRPr kumimoji="1" lang="ja-JP" altLang="en-US" sz="4000" dirty="0"/>
          </a:p>
        </p:txBody>
      </p:sp>
      <p:sp>
        <p:nvSpPr>
          <p:cNvPr id="3" name="コンテンツ プレースホルダ 2"/>
          <p:cNvSpPr>
            <a:spLocks noGrp="1"/>
          </p:cNvSpPr>
          <p:nvPr>
            <p:ph idx="1"/>
          </p:nvPr>
        </p:nvSpPr>
        <p:spPr>
          <a:xfrm>
            <a:off x="179512" y="980728"/>
            <a:ext cx="8964488" cy="5877272"/>
          </a:xfrm>
        </p:spPr>
        <p:txBody>
          <a:bodyPr>
            <a:noAutofit/>
          </a:bodyPr>
          <a:lstStyle/>
          <a:p>
            <a:pPr>
              <a:buNone/>
            </a:pPr>
            <a:r>
              <a:rPr lang="en-US" altLang="ja-JP" sz="1800" dirty="0" err="1" smtClean="0"/>
              <a:t>TurtleBot</a:t>
            </a:r>
            <a:r>
              <a:rPr lang="ja-JP" altLang="en-US" sz="1800" dirty="0" smtClean="0"/>
              <a:t>本体に接続された</a:t>
            </a:r>
            <a:r>
              <a:rPr lang="en-US" altLang="ja-JP" sz="1800" dirty="0" smtClean="0"/>
              <a:t>USB</a:t>
            </a:r>
            <a:r>
              <a:rPr lang="ja-JP" altLang="en-US" sz="1800" dirty="0" smtClean="0"/>
              <a:t>端子下記図の</a:t>
            </a:r>
            <a:r>
              <a:rPr lang="en-US" altLang="ja-JP" sz="1800" dirty="0" smtClean="0"/>
              <a:t>2</a:t>
            </a:r>
            <a:r>
              <a:rPr lang="ja-JP" altLang="en-US" sz="1800" dirty="0" smtClean="0"/>
              <a:t>本を、セットアップ済みノート</a:t>
            </a:r>
            <a:r>
              <a:rPr lang="en-US" altLang="ja-JP" sz="1800" dirty="0" smtClean="0"/>
              <a:t>PC</a:t>
            </a:r>
          </a:p>
          <a:p>
            <a:pPr>
              <a:buNone/>
            </a:pPr>
            <a:r>
              <a:rPr lang="ja-JP" altLang="en-US" sz="1800" dirty="0" smtClean="0"/>
              <a:t>に接続します。</a:t>
            </a: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r>
              <a:rPr lang="en-US" altLang="ja-JP" sz="1800" dirty="0" smtClean="0"/>
              <a:t>※</a:t>
            </a:r>
            <a:r>
              <a:rPr lang="ja-JP" altLang="en-US" sz="1800" dirty="0" smtClean="0"/>
              <a:t>充電の為</a:t>
            </a:r>
            <a:r>
              <a:rPr lang="en-US" altLang="ja-JP" sz="1800" dirty="0" smtClean="0"/>
              <a:t>AC</a:t>
            </a:r>
            <a:r>
              <a:rPr lang="ja-JP" altLang="en-US" sz="1800" dirty="0" smtClean="0"/>
              <a:t>アダプタを接続していた場合は外して下さい。</a:t>
            </a:r>
          </a:p>
        </p:txBody>
      </p:sp>
      <p:grpSp>
        <p:nvGrpSpPr>
          <p:cNvPr id="19" name="グループ化 18"/>
          <p:cNvGrpSpPr/>
          <p:nvPr/>
        </p:nvGrpSpPr>
        <p:grpSpPr>
          <a:xfrm>
            <a:off x="539552" y="1772816"/>
            <a:ext cx="4097878" cy="3048000"/>
            <a:chOff x="539552" y="2420888"/>
            <a:chExt cx="4097878" cy="3048000"/>
          </a:xfrm>
        </p:grpSpPr>
        <p:pic>
          <p:nvPicPr>
            <p:cNvPr id="2050" name="Picture 2" descr="C:\Documents and Settings\h.nakamura\デスクトップ\TurtleBotマニュアル作成\image\DSC00085_small.jpg"/>
            <p:cNvPicPr>
              <a:picLocks noChangeAspect="1" noChangeArrowheads="1"/>
            </p:cNvPicPr>
            <p:nvPr/>
          </p:nvPicPr>
          <p:blipFill>
            <a:blip r:embed="rId2" cstate="print"/>
            <a:srcRect/>
            <a:stretch>
              <a:fillRect/>
            </a:stretch>
          </p:blipFill>
          <p:spPr bwMode="auto">
            <a:xfrm>
              <a:off x="539552" y="2420888"/>
              <a:ext cx="4064000" cy="3048000"/>
            </a:xfrm>
            <a:prstGeom prst="rect">
              <a:avLst/>
            </a:prstGeom>
            <a:noFill/>
          </p:spPr>
        </p:pic>
        <p:sp>
          <p:nvSpPr>
            <p:cNvPr id="5" name="テキスト ボックス 4"/>
            <p:cNvSpPr txBox="1"/>
            <p:nvPr/>
          </p:nvSpPr>
          <p:spPr>
            <a:xfrm>
              <a:off x="2195736" y="2617748"/>
              <a:ext cx="2441694" cy="523220"/>
            </a:xfrm>
            <a:prstGeom prst="rect">
              <a:avLst/>
            </a:prstGeom>
            <a:noFill/>
          </p:spPr>
          <p:txBody>
            <a:bodyPr wrap="none" rtlCol="0">
              <a:spAutoFit/>
            </a:bodyPr>
            <a:lstStyle/>
            <a:p>
              <a:pPr>
                <a:buNone/>
              </a:pPr>
              <a:r>
                <a:rPr lang="en-US" altLang="ja-JP" sz="1400" dirty="0" err="1" smtClean="0"/>
                <a:t>iRobot</a:t>
              </a:r>
              <a:r>
                <a:rPr lang="ja-JP" altLang="en-US" sz="1400" dirty="0" smtClean="0"/>
                <a:t>から出ている</a:t>
              </a:r>
              <a:endParaRPr lang="en-US" altLang="ja-JP" sz="1400" dirty="0" smtClean="0"/>
            </a:p>
            <a:p>
              <a:pPr>
                <a:buNone/>
              </a:pPr>
              <a:r>
                <a:rPr lang="ja-JP" altLang="en-US" sz="1400" dirty="0" smtClean="0"/>
                <a:t>白い</a:t>
              </a:r>
              <a:r>
                <a:rPr lang="en-US" altLang="ja-JP" sz="1400" dirty="0" smtClean="0"/>
                <a:t>(</a:t>
              </a:r>
              <a:r>
                <a:rPr lang="ja-JP" altLang="en-US" sz="1400" dirty="0" smtClean="0"/>
                <a:t>先端は青</a:t>
              </a:r>
              <a:r>
                <a:rPr lang="en-US" altLang="ja-JP" sz="1400" dirty="0" smtClean="0"/>
                <a:t>)USB</a:t>
              </a:r>
              <a:r>
                <a:rPr lang="ja-JP" altLang="en-US" sz="1400" dirty="0" smtClean="0"/>
                <a:t>ケーブル</a:t>
              </a:r>
            </a:p>
          </p:txBody>
        </p:sp>
        <p:sp>
          <p:nvSpPr>
            <p:cNvPr id="6" name="テキスト ボックス 5"/>
            <p:cNvSpPr txBox="1"/>
            <p:nvPr/>
          </p:nvSpPr>
          <p:spPr>
            <a:xfrm>
              <a:off x="1115616" y="4509120"/>
              <a:ext cx="3195105" cy="307777"/>
            </a:xfrm>
            <a:prstGeom prst="rect">
              <a:avLst/>
            </a:prstGeom>
            <a:noFill/>
          </p:spPr>
          <p:txBody>
            <a:bodyPr wrap="none" rtlCol="0">
              <a:spAutoFit/>
            </a:bodyPr>
            <a:lstStyle/>
            <a:p>
              <a:pPr>
                <a:buNone/>
              </a:pPr>
              <a:r>
                <a:rPr lang="en-US" altLang="ja-JP" sz="1400" dirty="0" err="1" smtClean="0"/>
                <a:t>Kinect</a:t>
              </a:r>
              <a:r>
                <a:rPr lang="ja-JP" altLang="en-US" sz="1400" dirty="0" smtClean="0"/>
                <a:t>から出ている黒い</a:t>
              </a:r>
              <a:r>
                <a:rPr lang="en-US" altLang="ja-JP" sz="1400" dirty="0" smtClean="0"/>
                <a:t>USB</a:t>
              </a:r>
              <a:r>
                <a:rPr lang="ja-JP" altLang="en-US" sz="1400" dirty="0" smtClean="0"/>
                <a:t>ケーブル</a:t>
              </a:r>
            </a:p>
          </p:txBody>
        </p:sp>
        <p:cxnSp>
          <p:nvCxnSpPr>
            <p:cNvPr id="8" name="直線矢印コネクタ 7"/>
            <p:cNvCxnSpPr/>
            <p:nvPr/>
          </p:nvCxnSpPr>
          <p:spPr>
            <a:xfrm flipH="1">
              <a:off x="2123728" y="3068960"/>
              <a:ext cx="144016" cy="28803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1403648" y="3861048"/>
              <a:ext cx="216024" cy="64807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02630"/>
            <a:ext cx="8892480" cy="562074"/>
          </a:xfrm>
        </p:spPr>
        <p:txBody>
          <a:bodyPr>
            <a:noAutofit/>
          </a:bodyPr>
          <a:lstStyle/>
          <a:p>
            <a:pPr algn="l"/>
            <a:r>
              <a:rPr lang="ja-JP" altLang="en-US" sz="4000" dirty="0" smtClean="0"/>
              <a:t>起動方法</a:t>
            </a:r>
            <a:endParaRPr kumimoji="1" lang="ja-JP" altLang="en-US" sz="4000" dirty="0"/>
          </a:p>
        </p:txBody>
      </p:sp>
      <p:sp>
        <p:nvSpPr>
          <p:cNvPr id="3" name="コンテンツ プレースホルダ 2"/>
          <p:cNvSpPr>
            <a:spLocks noGrp="1"/>
          </p:cNvSpPr>
          <p:nvPr>
            <p:ph idx="1"/>
          </p:nvPr>
        </p:nvSpPr>
        <p:spPr>
          <a:xfrm>
            <a:off x="179512" y="980728"/>
            <a:ext cx="8964488" cy="5877272"/>
          </a:xfrm>
        </p:spPr>
        <p:txBody>
          <a:bodyPr>
            <a:noAutofit/>
          </a:bodyPr>
          <a:lstStyle/>
          <a:p>
            <a:pPr>
              <a:buNone/>
            </a:pPr>
            <a:r>
              <a:rPr lang="en-US" altLang="ja-JP" sz="1800" dirty="0" smtClean="0"/>
              <a:t>PC</a:t>
            </a:r>
            <a:r>
              <a:rPr lang="ja-JP" altLang="en-US" sz="1800" dirty="0" smtClean="0"/>
              <a:t>を起動後、</a:t>
            </a:r>
            <a:r>
              <a:rPr lang="en-US" altLang="ja-JP" sz="1800" dirty="0" err="1" smtClean="0"/>
              <a:t>iRobot</a:t>
            </a:r>
            <a:r>
              <a:rPr lang="ja-JP" altLang="en-US" sz="1800" dirty="0" smtClean="0"/>
              <a:t>の電源ボタン</a:t>
            </a:r>
            <a:r>
              <a:rPr lang="en-US" altLang="ja-JP" sz="1800" dirty="0" smtClean="0"/>
              <a:t>(※</a:t>
            </a:r>
            <a:r>
              <a:rPr lang="ja-JP" altLang="en-US" sz="1800" dirty="0" smtClean="0"/>
              <a:t>下記図</a:t>
            </a:r>
            <a:r>
              <a:rPr lang="en-US" altLang="ja-JP" sz="1800" dirty="0" smtClean="0"/>
              <a:t>)</a:t>
            </a:r>
            <a:r>
              <a:rPr lang="ja-JP" altLang="en-US" sz="1800" dirty="0" smtClean="0"/>
              <a:t>を押します。</a:t>
            </a:r>
            <a:endParaRPr lang="en-US" altLang="ja-JP" sz="1800" dirty="0" smtClean="0"/>
          </a:p>
          <a:p>
            <a:pPr>
              <a:buNone/>
            </a:pPr>
            <a:r>
              <a:rPr lang="en-US" altLang="ja-JP" sz="1800" dirty="0" smtClean="0"/>
              <a:t>(※</a:t>
            </a:r>
            <a:r>
              <a:rPr lang="ja-JP" altLang="en-US" sz="1800" dirty="0" smtClean="0"/>
              <a:t>電源</a:t>
            </a:r>
            <a:r>
              <a:rPr lang="en-US" altLang="ja-JP" sz="1800" dirty="0" smtClean="0"/>
              <a:t>LED</a:t>
            </a:r>
            <a:r>
              <a:rPr lang="ja-JP" altLang="en-US" sz="1800" dirty="0" smtClean="0"/>
              <a:t>が</a:t>
            </a:r>
            <a:r>
              <a:rPr lang="en-US" altLang="ja-JP" sz="1800" dirty="0" smtClean="0"/>
              <a:t>[</a:t>
            </a:r>
            <a:r>
              <a:rPr lang="ja-JP" altLang="en-US" sz="1800" dirty="0" smtClean="0"/>
              <a:t>緑点灯</a:t>
            </a:r>
            <a:r>
              <a:rPr lang="en-US" altLang="ja-JP" sz="1800" dirty="0" smtClean="0"/>
              <a:t>]</a:t>
            </a:r>
            <a:r>
              <a:rPr lang="ja-JP" altLang="en-US" sz="1800" dirty="0" smtClean="0"/>
              <a:t>⇒</a:t>
            </a:r>
            <a:r>
              <a:rPr lang="en-US" altLang="ja-JP" sz="1800" dirty="0" smtClean="0"/>
              <a:t>[</a:t>
            </a:r>
            <a:r>
              <a:rPr lang="ja-JP" altLang="en-US" sz="1800" dirty="0" smtClean="0"/>
              <a:t>赤点滅</a:t>
            </a:r>
            <a:r>
              <a:rPr lang="en-US" altLang="ja-JP" sz="1800" dirty="0" smtClean="0"/>
              <a:t>]</a:t>
            </a:r>
            <a:r>
              <a:rPr lang="ja-JP" altLang="en-US" sz="1800" dirty="0" smtClean="0"/>
              <a:t>⇒</a:t>
            </a:r>
            <a:r>
              <a:rPr lang="en-US" altLang="ja-JP" sz="1800" dirty="0" smtClean="0"/>
              <a:t>[</a:t>
            </a:r>
            <a:r>
              <a:rPr lang="ja-JP" altLang="en-US" sz="1800" dirty="0" smtClean="0"/>
              <a:t>緑点灯</a:t>
            </a:r>
            <a:r>
              <a:rPr lang="en-US" altLang="ja-JP" sz="1800" dirty="0" smtClean="0"/>
              <a:t>]</a:t>
            </a:r>
            <a:r>
              <a:rPr lang="ja-JP" altLang="en-US" sz="1800" dirty="0" smtClean="0"/>
              <a:t>後、「ビッ」と音が鳴ります。</a:t>
            </a:r>
            <a:r>
              <a:rPr lang="en-US" altLang="ja-JP" sz="1800" dirty="0" smtClean="0"/>
              <a:t> </a:t>
            </a:r>
          </a:p>
          <a:p>
            <a:pPr>
              <a:buNone/>
            </a:pPr>
            <a:r>
              <a:rPr lang="ja-JP" altLang="en-US" sz="1800" dirty="0" smtClean="0"/>
              <a:t>その間</a:t>
            </a:r>
            <a:r>
              <a:rPr lang="en-US" altLang="ja-JP" sz="1800" dirty="0" smtClean="0"/>
              <a:t>2</a:t>
            </a:r>
            <a:r>
              <a:rPr lang="ja-JP" altLang="en-US" sz="1800" dirty="0" smtClean="0"/>
              <a:t>秒程度</a:t>
            </a:r>
            <a:r>
              <a:rPr lang="en-US" altLang="ja-JP" sz="1800" dirty="0" smtClean="0"/>
              <a:t>)</a:t>
            </a:r>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800" dirty="0" smtClean="0"/>
          </a:p>
          <a:p>
            <a:pPr>
              <a:buNone/>
            </a:pPr>
            <a:r>
              <a:rPr lang="en-US" altLang="ja-JP" sz="1800" dirty="0" smtClean="0"/>
              <a:t>PC</a:t>
            </a:r>
            <a:r>
              <a:rPr lang="ja-JP" altLang="en-US" sz="1800" dirty="0" smtClean="0"/>
              <a:t>のターミナルを起動して、下記コマンドを実行します。</a:t>
            </a:r>
            <a:endParaRPr lang="en-US" altLang="ja-JP" sz="1800" dirty="0" smtClean="0"/>
          </a:p>
          <a:p>
            <a:pPr>
              <a:buNone/>
            </a:pPr>
            <a:r>
              <a:rPr lang="ja-JP" altLang="en-US" sz="1800" dirty="0" smtClean="0"/>
              <a:t>　</a:t>
            </a:r>
            <a:r>
              <a:rPr lang="en-US" altLang="ja-JP" sz="1800" dirty="0" err="1" smtClean="0"/>
              <a:t>sudo</a:t>
            </a:r>
            <a:r>
              <a:rPr lang="en-US" altLang="ja-JP" sz="1800" dirty="0" smtClean="0"/>
              <a:t> service </a:t>
            </a:r>
            <a:r>
              <a:rPr lang="en-US" altLang="ja-JP" sz="1800" dirty="0" err="1" smtClean="0"/>
              <a:t>turtlebot</a:t>
            </a:r>
            <a:r>
              <a:rPr lang="en-US" altLang="ja-JP" sz="1800" dirty="0" smtClean="0"/>
              <a:t> start</a:t>
            </a:r>
          </a:p>
          <a:p>
            <a:pPr>
              <a:buNone/>
            </a:pPr>
            <a:r>
              <a:rPr lang="en-US" altLang="ja-JP" sz="1800" dirty="0" smtClean="0"/>
              <a:t> (※10</a:t>
            </a:r>
            <a:r>
              <a:rPr lang="ja-JP" altLang="en-US" sz="1800" dirty="0" smtClean="0"/>
              <a:t>秒程度で、再度「ビッ」と音が鳴ります</a:t>
            </a:r>
            <a:r>
              <a:rPr lang="en-US" altLang="ja-JP" sz="1800" dirty="0" smtClean="0"/>
              <a:t>)</a:t>
            </a:r>
            <a:endParaRPr lang="ja-JP" altLang="en-US" sz="1800" dirty="0"/>
          </a:p>
        </p:txBody>
      </p:sp>
      <p:pic>
        <p:nvPicPr>
          <p:cNvPr id="3075" name="Picture 3" descr="C:\Documents and Settings\h.nakamura\デスクトップ\TurtleBotマニュアル作成\image\SUGHYB~J.PNG"/>
          <p:cNvPicPr>
            <a:picLocks noChangeAspect="1" noChangeArrowheads="1"/>
          </p:cNvPicPr>
          <p:nvPr/>
        </p:nvPicPr>
        <p:blipFill>
          <a:blip r:embed="rId2" cstate="print"/>
          <a:srcRect/>
          <a:stretch>
            <a:fillRect/>
          </a:stretch>
        </p:blipFill>
        <p:spPr bwMode="auto">
          <a:xfrm>
            <a:off x="392782" y="5517232"/>
            <a:ext cx="6267450" cy="1085850"/>
          </a:xfrm>
          <a:prstGeom prst="rect">
            <a:avLst/>
          </a:prstGeom>
          <a:noFill/>
        </p:spPr>
      </p:pic>
      <p:grpSp>
        <p:nvGrpSpPr>
          <p:cNvPr id="12" name="グループ化 11"/>
          <p:cNvGrpSpPr/>
          <p:nvPr/>
        </p:nvGrpSpPr>
        <p:grpSpPr>
          <a:xfrm>
            <a:off x="467544" y="2060848"/>
            <a:ext cx="3888432" cy="2187243"/>
            <a:chOff x="467544" y="2060848"/>
            <a:chExt cx="3888432" cy="2187243"/>
          </a:xfrm>
        </p:grpSpPr>
        <p:pic>
          <p:nvPicPr>
            <p:cNvPr id="4" name="Picture 2" descr="C:\Documents and Settings\h.nakamura\デスクトップ\TurtleBotマニュアル作成\image\DSC00084_small.jpg"/>
            <p:cNvPicPr>
              <a:picLocks noChangeAspect="1" noChangeArrowheads="1"/>
            </p:cNvPicPr>
            <p:nvPr/>
          </p:nvPicPr>
          <p:blipFill>
            <a:blip r:embed="rId3" cstate="print"/>
            <a:srcRect/>
            <a:stretch>
              <a:fillRect/>
            </a:stretch>
          </p:blipFill>
          <p:spPr bwMode="auto">
            <a:xfrm>
              <a:off x="467544" y="2060848"/>
              <a:ext cx="3888432" cy="2187243"/>
            </a:xfrm>
            <a:prstGeom prst="rect">
              <a:avLst/>
            </a:prstGeom>
            <a:noFill/>
          </p:spPr>
        </p:pic>
        <p:sp>
          <p:nvSpPr>
            <p:cNvPr id="5" name="テキスト ボックス 4"/>
            <p:cNvSpPr txBox="1"/>
            <p:nvPr/>
          </p:nvSpPr>
          <p:spPr>
            <a:xfrm>
              <a:off x="1619672" y="3049215"/>
              <a:ext cx="1609736" cy="307777"/>
            </a:xfrm>
            <a:prstGeom prst="rect">
              <a:avLst/>
            </a:prstGeom>
            <a:noFill/>
          </p:spPr>
          <p:txBody>
            <a:bodyPr wrap="none" rtlCol="0">
              <a:spAutoFit/>
            </a:bodyPr>
            <a:lstStyle/>
            <a:p>
              <a:pPr>
                <a:buNone/>
              </a:pPr>
              <a:r>
                <a:rPr lang="en-US" altLang="ja-JP" sz="1400" dirty="0" err="1" smtClean="0"/>
                <a:t>iRobot</a:t>
              </a:r>
              <a:r>
                <a:rPr lang="ja-JP" altLang="en-US" sz="1400" dirty="0" smtClean="0"/>
                <a:t>電源ボタン</a:t>
              </a:r>
            </a:p>
          </p:txBody>
        </p:sp>
        <p:cxnSp>
          <p:nvCxnSpPr>
            <p:cNvPr id="7" name="直線矢印コネクタ 6"/>
            <p:cNvCxnSpPr>
              <a:stCxn id="5" idx="0"/>
            </p:cNvCxnSpPr>
            <p:nvPr/>
          </p:nvCxnSpPr>
          <p:spPr>
            <a:xfrm flipH="1" flipV="1">
              <a:off x="2411760" y="2787605"/>
              <a:ext cx="12780" cy="26161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02630"/>
            <a:ext cx="8892480" cy="562074"/>
          </a:xfrm>
        </p:spPr>
        <p:txBody>
          <a:bodyPr>
            <a:noAutofit/>
          </a:bodyPr>
          <a:lstStyle/>
          <a:p>
            <a:pPr algn="l"/>
            <a:r>
              <a:rPr lang="ja-JP" altLang="en-US" sz="4000" dirty="0" smtClean="0"/>
              <a:t>キーボード操作</a:t>
            </a:r>
            <a:endParaRPr kumimoji="1" lang="ja-JP" altLang="en-US" sz="4000" dirty="0"/>
          </a:p>
        </p:txBody>
      </p:sp>
      <p:sp>
        <p:nvSpPr>
          <p:cNvPr id="3" name="コンテンツ プレースホルダ 2"/>
          <p:cNvSpPr>
            <a:spLocks noGrp="1"/>
          </p:cNvSpPr>
          <p:nvPr>
            <p:ph idx="1"/>
          </p:nvPr>
        </p:nvSpPr>
        <p:spPr>
          <a:xfrm>
            <a:off x="179512" y="980728"/>
            <a:ext cx="8964488" cy="5877272"/>
          </a:xfrm>
        </p:spPr>
        <p:txBody>
          <a:bodyPr>
            <a:noAutofit/>
          </a:bodyPr>
          <a:lstStyle/>
          <a:p>
            <a:pPr>
              <a:buNone/>
            </a:pPr>
            <a:r>
              <a:rPr lang="en-US" altLang="ja-JP" sz="1800" dirty="0" smtClean="0"/>
              <a:t>※</a:t>
            </a:r>
            <a:r>
              <a:rPr lang="ja-JP" altLang="en-US" sz="1800" dirty="0" smtClean="0"/>
              <a:t>事前に「起動方法」により起動状態としてから操作して下さい。</a:t>
            </a:r>
          </a:p>
          <a:p>
            <a:pPr>
              <a:buNone/>
            </a:pPr>
            <a:endParaRPr lang="ja-JP" altLang="en-US" sz="1800" dirty="0" smtClean="0"/>
          </a:p>
          <a:p>
            <a:pPr>
              <a:buNone/>
            </a:pPr>
            <a:r>
              <a:rPr lang="ja-JP" altLang="en-US" sz="1800" dirty="0" smtClean="0"/>
              <a:t>下記コマンドにより「キーボード走行モード」に移行します。</a:t>
            </a:r>
            <a:endParaRPr lang="en-US" altLang="ja-JP" sz="1800" dirty="0" smtClean="0"/>
          </a:p>
          <a:p>
            <a:pPr>
              <a:buNone/>
            </a:pPr>
            <a:r>
              <a:rPr lang="ja-JP" altLang="en-US" sz="1800" dirty="0" smtClean="0"/>
              <a:t>　</a:t>
            </a:r>
            <a:r>
              <a:rPr lang="en-US" altLang="ja-JP" sz="1800" dirty="0" err="1" smtClean="0"/>
              <a:t>roslaunch</a:t>
            </a:r>
            <a:r>
              <a:rPr lang="en-US" altLang="ja-JP" sz="1800" dirty="0" smtClean="0"/>
              <a:t> </a:t>
            </a:r>
            <a:r>
              <a:rPr lang="en-US" altLang="ja-JP" sz="1800" dirty="0" err="1" smtClean="0"/>
              <a:t>turtlebot_teleop</a:t>
            </a:r>
            <a:r>
              <a:rPr lang="en-US" altLang="ja-JP" sz="1800" dirty="0" smtClean="0"/>
              <a:t> </a:t>
            </a:r>
            <a:r>
              <a:rPr lang="en-US" altLang="ja-JP" sz="1800" dirty="0" err="1" smtClean="0"/>
              <a:t>keyboard_teleop.launch</a:t>
            </a:r>
            <a:endParaRPr lang="ja-JP" altLang="en-US" sz="1800" dirty="0" smtClean="0"/>
          </a:p>
          <a:p>
            <a:pPr>
              <a:buNone/>
            </a:pPr>
            <a:r>
              <a:rPr lang="ja-JP" altLang="en-US" sz="1800" dirty="0" smtClean="0"/>
              <a:t>（</a:t>
            </a:r>
            <a:r>
              <a:rPr lang="en-US" altLang="ja-JP" sz="1800" dirty="0" smtClean="0"/>
              <a:t>※</a:t>
            </a:r>
            <a:r>
              <a:rPr lang="ja-JP" altLang="en-US" sz="1800" dirty="0" smtClean="0"/>
              <a:t>走行モードへの移行で、</a:t>
            </a:r>
            <a:r>
              <a:rPr lang="en-US" altLang="ja-JP" sz="1800" dirty="0" err="1" smtClean="0"/>
              <a:t>iRobot</a:t>
            </a:r>
            <a:r>
              <a:rPr lang="ja-JP" altLang="en-US" sz="1800" dirty="0" smtClean="0"/>
              <a:t>の</a:t>
            </a:r>
            <a:r>
              <a:rPr lang="en-US" altLang="ja-JP" sz="1800" dirty="0" smtClean="0"/>
              <a:t>3</a:t>
            </a:r>
            <a:r>
              <a:rPr lang="ja-JP" altLang="en-US" sz="1800" dirty="0" smtClean="0"/>
              <a:t>種の</a:t>
            </a:r>
            <a:r>
              <a:rPr lang="en-US" altLang="ja-JP" sz="1800" dirty="0" smtClean="0"/>
              <a:t>LED</a:t>
            </a:r>
            <a:r>
              <a:rPr lang="ja-JP" altLang="en-US" sz="1800" dirty="0" smtClean="0"/>
              <a:t>は消灯状態となります）</a:t>
            </a:r>
          </a:p>
        </p:txBody>
      </p:sp>
      <p:pic>
        <p:nvPicPr>
          <p:cNvPr id="2050" name="Picture 2" descr="C:\Documents and Settings\h.nakamura\デスクトップ\TurtleBotマニュアル作成\Screenshot--keybord-mode.png"/>
          <p:cNvPicPr>
            <a:picLocks noChangeAspect="1" noChangeArrowheads="1"/>
          </p:cNvPicPr>
          <p:nvPr/>
        </p:nvPicPr>
        <p:blipFill>
          <a:blip r:embed="rId2" cstate="print"/>
          <a:srcRect/>
          <a:stretch>
            <a:fillRect/>
          </a:stretch>
        </p:blipFill>
        <p:spPr bwMode="auto">
          <a:xfrm>
            <a:off x="467543" y="2780928"/>
            <a:ext cx="4659011" cy="381642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188640"/>
            <a:ext cx="8964488" cy="6669360"/>
          </a:xfrm>
        </p:spPr>
        <p:txBody>
          <a:bodyPr>
            <a:noAutofit/>
          </a:bodyPr>
          <a:lstStyle/>
          <a:p>
            <a:pPr>
              <a:buNone/>
            </a:pPr>
            <a:r>
              <a:rPr lang="ja-JP" altLang="en-US" sz="1800" dirty="0" smtClean="0"/>
              <a:t>上下左右のキーを</a:t>
            </a:r>
            <a:r>
              <a:rPr lang="en-US" altLang="ja-JP" sz="1800" dirty="0" smtClean="0"/>
              <a:t>1</a:t>
            </a:r>
            <a:r>
              <a:rPr lang="ja-JP" altLang="en-US" sz="1800" dirty="0" smtClean="0"/>
              <a:t>回押下する事によって下記図の動作をします。</a:t>
            </a: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r>
              <a:rPr lang="ja-JP" altLang="en-US" sz="1800" dirty="0" smtClean="0"/>
              <a:t>走行モードを終了する場合は</a:t>
            </a:r>
            <a:r>
              <a:rPr lang="en-US" altLang="ja-JP" sz="1800" dirty="0" smtClean="0"/>
              <a:t>[ESC]</a:t>
            </a:r>
            <a:r>
              <a:rPr lang="ja-JP" altLang="en-US" sz="1800" dirty="0" smtClean="0"/>
              <a:t>もしくは</a:t>
            </a:r>
            <a:r>
              <a:rPr lang="en-US" altLang="ja-JP" sz="1800" dirty="0" smtClean="0"/>
              <a:t>[q]</a:t>
            </a:r>
            <a:r>
              <a:rPr lang="ja-JP" altLang="en-US" sz="1800" dirty="0" smtClean="0"/>
              <a:t>を押して下さい。</a:t>
            </a:r>
          </a:p>
          <a:p>
            <a:pPr>
              <a:buNone/>
            </a:pPr>
            <a:r>
              <a:rPr lang="en-US" altLang="ja-JP" sz="1800" dirty="0" smtClean="0">
                <a:solidFill>
                  <a:srgbClr val="FF0000"/>
                </a:solidFill>
              </a:rPr>
              <a:t>※</a:t>
            </a:r>
            <a:r>
              <a:rPr lang="ja-JP" altLang="en-US" sz="1800" dirty="0" smtClean="0">
                <a:solidFill>
                  <a:srgbClr val="FF0000"/>
                </a:solidFill>
              </a:rPr>
              <a:t>セットアップした</a:t>
            </a:r>
            <a:r>
              <a:rPr lang="en-US" altLang="ja-JP" sz="1800" dirty="0" smtClean="0">
                <a:solidFill>
                  <a:srgbClr val="FF0000"/>
                </a:solidFill>
              </a:rPr>
              <a:t>PC</a:t>
            </a:r>
            <a:r>
              <a:rPr lang="ja-JP" altLang="en-US" sz="1800" dirty="0" smtClean="0">
                <a:solidFill>
                  <a:srgbClr val="FF0000"/>
                </a:solidFill>
              </a:rPr>
              <a:t>のインストール</a:t>
            </a:r>
            <a:r>
              <a:rPr lang="en-US" altLang="ja-JP" sz="1800" dirty="0" smtClean="0">
                <a:solidFill>
                  <a:srgbClr val="FF0000"/>
                </a:solidFill>
              </a:rPr>
              <a:t>Version</a:t>
            </a:r>
            <a:r>
              <a:rPr lang="ja-JP" altLang="en-US" sz="1800" dirty="0" smtClean="0">
                <a:solidFill>
                  <a:srgbClr val="FF0000"/>
                </a:solidFill>
              </a:rPr>
              <a:t>が古い場合は、</a:t>
            </a:r>
            <a:r>
              <a:rPr lang="en-US" altLang="ja-JP" sz="1800" dirty="0" smtClean="0">
                <a:solidFill>
                  <a:srgbClr val="FF0000"/>
                </a:solidFill>
              </a:rPr>
              <a:t> </a:t>
            </a:r>
          </a:p>
          <a:p>
            <a:pPr>
              <a:buNone/>
            </a:pPr>
            <a:r>
              <a:rPr lang="ja-JP" altLang="en-US" sz="1800" dirty="0" smtClean="0">
                <a:solidFill>
                  <a:srgbClr val="FF0000"/>
                </a:solidFill>
              </a:rPr>
              <a:t>　</a:t>
            </a:r>
            <a:r>
              <a:rPr lang="en-US" altLang="ja-JP" sz="1800" dirty="0" smtClean="0">
                <a:solidFill>
                  <a:srgbClr val="FF0000"/>
                </a:solidFill>
              </a:rPr>
              <a:t>[ESC]</a:t>
            </a:r>
            <a:r>
              <a:rPr lang="ja-JP" altLang="en-US" sz="1800" dirty="0" smtClean="0">
                <a:solidFill>
                  <a:srgbClr val="FF0000"/>
                </a:solidFill>
              </a:rPr>
              <a:t>と</a:t>
            </a:r>
            <a:r>
              <a:rPr lang="en-US" altLang="ja-JP" sz="1800" dirty="0" smtClean="0">
                <a:solidFill>
                  <a:srgbClr val="FF0000"/>
                </a:solidFill>
              </a:rPr>
              <a:t>[q]</a:t>
            </a:r>
            <a:r>
              <a:rPr lang="ja-JP" altLang="en-US" sz="1800" dirty="0" smtClean="0">
                <a:solidFill>
                  <a:srgbClr val="FF0000"/>
                </a:solidFill>
              </a:rPr>
              <a:t>が効かない場合があります。その場合は</a:t>
            </a:r>
            <a:r>
              <a:rPr lang="en-US" altLang="ja-JP" sz="1800" dirty="0" err="1" smtClean="0">
                <a:solidFill>
                  <a:srgbClr val="FF0000"/>
                </a:solidFill>
              </a:rPr>
              <a:t>Ctrl+C</a:t>
            </a:r>
            <a:r>
              <a:rPr lang="ja-JP" altLang="en-US" sz="1800" dirty="0" err="1" smtClean="0">
                <a:solidFill>
                  <a:srgbClr val="FF0000"/>
                </a:solidFill>
              </a:rPr>
              <a:t>にて</a:t>
            </a:r>
            <a:r>
              <a:rPr lang="ja-JP" altLang="en-US" sz="1800" dirty="0" smtClean="0">
                <a:solidFill>
                  <a:srgbClr val="FF0000"/>
                </a:solidFill>
              </a:rPr>
              <a:t>終了させて下さい。</a:t>
            </a:r>
            <a:endParaRPr lang="en-US" altLang="ja-JP" sz="1800" dirty="0" smtClean="0">
              <a:solidFill>
                <a:srgbClr val="FF0000"/>
              </a:solidFill>
            </a:endParaRPr>
          </a:p>
        </p:txBody>
      </p:sp>
      <p:grpSp>
        <p:nvGrpSpPr>
          <p:cNvPr id="21" name="グループ化 20"/>
          <p:cNvGrpSpPr/>
          <p:nvPr/>
        </p:nvGrpSpPr>
        <p:grpSpPr>
          <a:xfrm>
            <a:off x="467544" y="620688"/>
            <a:ext cx="4142204" cy="3048000"/>
            <a:chOff x="467544" y="620688"/>
            <a:chExt cx="4142204" cy="3048000"/>
          </a:xfrm>
        </p:grpSpPr>
        <p:pic>
          <p:nvPicPr>
            <p:cNvPr id="5124" name="Picture 4" descr="C:\Documents and Settings\h.nakamura\デスクトップ\TurtleBotマニュアル作成\image\DSC00091_small.jpg"/>
            <p:cNvPicPr>
              <a:picLocks noChangeAspect="1" noChangeArrowheads="1"/>
            </p:cNvPicPr>
            <p:nvPr/>
          </p:nvPicPr>
          <p:blipFill>
            <a:blip r:embed="rId2" cstate="print"/>
            <a:srcRect/>
            <a:stretch>
              <a:fillRect/>
            </a:stretch>
          </p:blipFill>
          <p:spPr bwMode="auto">
            <a:xfrm>
              <a:off x="467544" y="620688"/>
              <a:ext cx="4064000" cy="3048000"/>
            </a:xfrm>
            <a:prstGeom prst="rect">
              <a:avLst/>
            </a:prstGeom>
            <a:noFill/>
          </p:spPr>
        </p:pic>
        <p:sp>
          <p:nvSpPr>
            <p:cNvPr id="7" name="下矢印 6"/>
            <p:cNvSpPr/>
            <p:nvPr/>
          </p:nvSpPr>
          <p:spPr>
            <a:xfrm>
              <a:off x="2267744" y="3140968"/>
              <a:ext cx="484632"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rot="10800000">
              <a:off x="2215160" y="692696"/>
              <a:ext cx="484632"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環状矢印 8"/>
            <p:cNvSpPr/>
            <p:nvPr/>
          </p:nvSpPr>
          <p:spPr>
            <a:xfrm rot="5400000">
              <a:off x="3059832" y="1730512"/>
              <a:ext cx="978408" cy="978408"/>
            </a:xfrm>
            <a:prstGeom prst="circularArrow">
              <a:avLst>
                <a:gd name="adj1" fmla="val 12500"/>
                <a:gd name="adj2" fmla="val 1142319"/>
                <a:gd name="adj3" fmla="val 20457681"/>
                <a:gd name="adj4" fmla="val 10800000"/>
                <a:gd name="adj5" fmla="val 188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環状矢印 9"/>
            <p:cNvSpPr/>
            <p:nvPr/>
          </p:nvSpPr>
          <p:spPr>
            <a:xfrm rot="5400000" flipV="1">
              <a:off x="897055" y="1733049"/>
              <a:ext cx="978408" cy="973334"/>
            </a:xfrm>
            <a:prstGeom prst="circularArrow">
              <a:avLst>
                <a:gd name="adj1" fmla="val 12500"/>
                <a:gd name="adj2" fmla="val 1142319"/>
                <a:gd name="adj3" fmla="val 20457681"/>
                <a:gd name="adj4" fmla="val 10800000"/>
                <a:gd name="adj5" fmla="val 188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ボックス 12"/>
            <p:cNvSpPr txBox="1"/>
            <p:nvPr/>
          </p:nvSpPr>
          <p:spPr>
            <a:xfrm>
              <a:off x="1475656" y="764704"/>
              <a:ext cx="1949573" cy="307777"/>
            </a:xfrm>
            <a:prstGeom prst="rect">
              <a:avLst/>
            </a:prstGeom>
            <a:noFill/>
          </p:spPr>
          <p:txBody>
            <a:bodyPr wrap="none" rtlCol="0">
              <a:spAutoFit/>
            </a:bodyPr>
            <a:lstStyle/>
            <a:p>
              <a:pPr>
                <a:buNone/>
              </a:pPr>
              <a:r>
                <a:rPr lang="ja-JP" altLang="en-US" sz="1400" dirty="0" smtClean="0"/>
                <a:t>「↑」押下で</a:t>
              </a:r>
              <a:r>
                <a:rPr lang="en-US" altLang="ja-JP" sz="1400" dirty="0" smtClean="0"/>
                <a:t>20cm</a:t>
              </a:r>
              <a:r>
                <a:rPr lang="ja-JP" altLang="en-US" sz="1400" dirty="0" smtClean="0"/>
                <a:t>前進</a:t>
              </a:r>
            </a:p>
          </p:txBody>
        </p:sp>
        <p:sp>
          <p:nvSpPr>
            <p:cNvPr id="14" name="テキスト ボックス 13"/>
            <p:cNvSpPr txBox="1"/>
            <p:nvPr/>
          </p:nvSpPr>
          <p:spPr>
            <a:xfrm>
              <a:off x="1547664" y="3140968"/>
              <a:ext cx="1949573" cy="307777"/>
            </a:xfrm>
            <a:prstGeom prst="rect">
              <a:avLst/>
            </a:prstGeom>
            <a:noFill/>
          </p:spPr>
          <p:txBody>
            <a:bodyPr wrap="none" rtlCol="0">
              <a:spAutoFit/>
            </a:bodyPr>
            <a:lstStyle/>
            <a:p>
              <a:pPr>
                <a:buNone/>
              </a:pPr>
              <a:r>
                <a:rPr lang="ja-JP" altLang="en-US" sz="1400" dirty="0" smtClean="0"/>
                <a:t>「↓」押下で</a:t>
              </a:r>
              <a:r>
                <a:rPr lang="en-US" altLang="ja-JP" sz="1400" dirty="0" smtClean="0"/>
                <a:t>20cm</a:t>
              </a:r>
              <a:r>
                <a:rPr lang="ja-JP" altLang="en-US" sz="1400" dirty="0" smtClean="0"/>
                <a:t>後退</a:t>
              </a:r>
            </a:p>
          </p:txBody>
        </p:sp>
        <p:sp>
          <p:nvSpPr>
            <p:cNvPr id="15" name="テキスト ボックス 14"/>
            <p:cNvSpPr txBox="1"/>
            <p:nvPr/>
          </p:nvSpPr>
          <p:spPr>
            <a:xfrm>
              <a:off x="3347864" y="1730512"/>
              <a:ext cx="1261884" cy="954107"/>
            </a:xfrm>
            <a:prstGeom prst="rect">
              <a:avLst/>
            </a:prstGeom>
            <a:noFill/>
          </p:spPr>
          <p:txBody>
            <a:bodyPr wrap="none" rtlCol="0">
              <a:spAutoFit/>
            </a:bodyPr>
            <a:lstStyle/>
            <a:p>
              <a:pPr>
                <a:buNone/>
              </a:pPr>
              <a:r>
                <a:rPr lang="ja-JP" altLang="en-US" sz="1400" dirty="0" smtClean="0"/>
                <a:t>「→」押下で</a:t>
              </a:r>
              <a:endParaRPr lang="en-US" altLang="ja-JP" sz="1400" dirty="0" smtClean="0"/>
            </a:p>
            <a:p>
              <a:pPr>
                <a:buNone/>
              </a:pPr>
              <a:r>
                <a:rPr lang="en-US" altLang="ja-JP" sz="1400" dirty="0" smtClean="0"/>
                <a:t>45</a:t>
              </a:r>
              <a:r>
                <a:rPr lang="ja-JP" altLang="en-US" sz="1400" dirty="0" smtClean="0"/>
                <a:t>度時計回り</a:t>
              </a:r>
              <a:endParaRPr lang="en-US" altLang="ja-JP" sz="1400" dirty="0" smtClean="0"/>
            </a:p>
            <a:p>
              <a:pPr>
                <a:buNone/>
              </a:pPr>
              <a:r>
                <a:rPr lang="ja-JP" altLang="en-US" sz="1400" dirty="0" smtClean="0"/>
                <a:t>に回転</a:t>
              </a:r>
            </a:p>
            <a:p>
              <a:pPr>
                <a:buNone/>
              </a:pPr>
              <a:endParaRPr lang="ja-JP" altLang="en-US" sz="1400" dirty="0" smtClean="0"/>
            </a:p>
          </p:txBody>
        </p:sp>
        <p:sp>
          <p:nvSpPr>
            <p:cNvPr id="16" name="テキスト ボックス 15"/>
            <p:cNvSpPr txBox="1"/>
            <p:nvPr/>
          </p:nvSpPr>
          <p:spPr>
            <a:xfrm>
              <a:off x="467544" y="1730512"/>
              <a:ext cx="1441420" cy="738664"/>
            </a:xfrm>
            <a:prstGeom prst="rect">
              <a:avLst/>
            </a:prstGeom>
            <a:noFill/>
          </p:spPr>
          <p:txBody>
            <a:bodyPr wrap="none" rtlCol="0">
              <a:spAutoFit/>
            </a:bodyPr>
            <a:lstStyle/>
            <a:p>
              <a:pPr>
                <a:buNone/>
              </a:pPr>
              <a:r>
                <a:rPr lang="ja-JP" altLang="en-US" sz="1400" dirty="0" smtClean="0"/>
                <a:t>「←」押下で</a:t>
              </a:r>
              <a:endParaRPr lang="en-US" altLang="ja-JP" sz="1400" dirty="0" smtClean="0"/>
            </a:p>
            <a:p>
              <a:pPr>
                <a:buNone/>
              </a:pPr>
              <a:r>
                <a:rPr lang="en-US" altLang="ja-JP" sz="1400" dirty="0" smtClean="0"/>
                <a:t>45</a:t>
              </a:r>
              <a:r>
                <a:rPr lang="ja-JP" altLang="en-US" sz="1400" dirty="0" smtClean="0"/>
                <a:t>度反時計回り</a:t>
              </a:r>
              <a:endParaRPr lang="en-US" altLang="ja-JP" sz="1400" dirty="0" smtClean="0"/>
            </a:p>
            <a:p>
              <a:pPr>
                <a:buNone/>
              </a:pPr>
              <a:r>
                <a:rPr lang="ja-JP" altLang="en-US" sz="1400" dirty="0" smtClean="0"/>
                <a:t>に回転</a:t>
              </a:r>
            </a:p>
          </p:txBody>
        </p:sp>
      </p:grpSp>
      <p:pic>
        <p:nvPicPr>
          <p:cNvPr id="5125" name="Picture 5" descr="C:\Documents and Settings\h.nakamura\デスクトップ\TurtleBotマニュアル作成\image\SBFZDK~D.PNG"/>
          <p:cNvPicPr>
            <a:picLocks noChangeAspect="1" noChangeArrowheads="1"/>
          </p:cNvPicPr>
          <p:nvPr/>
        </p:nvPicPr>
        <p:blipFill>
          <a:blip r:embed="rId3" cstate="print"/>
          <a:srcRect/>
          <a:stretch>
            <a:fillRect/>
          </a:stretch>
        </p:blipFill>
        <p:spPr bwMode="auto">
          <a:xfrm>
            <a:off x="467544" y="5301208"/>
            <a:ext cx="5184576" cy="115212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02630"/>
            <a:ext cx="8892480" cy="562074"/>
          </a:xfrm>
        </p:spPr>
        <p:txBody>
          <a:bodyPr>
            <a:noAutofit/>
          </a:bodyPr>
          <a:lstStyle/>
          <a:p>
            <a:pPr algn="l"/>
            <a:r>
              <a:rPr lang="ja-JP" altLang="en-US" sz="4000" dirty="0" smtClean="0"/>
              <a:t>コントローラ操作</a:t>
            </a:r>
            <a:endParaRPr kumimoji="1" lang="ja-JP" altLang="en-US" sz="4000" dirty="0"/>
          </a:p>
        </p:txBody>
      </p:sp>
      <p:sp>
        <p:nvSpPr>
          <p:cNvPr id="3" name="コンテンツ プレースホルダ 2"/>
          <p:cNvSpPr>
            <a:spLocks noGrp="1"/>
          </p:cNvSpPr>
          <p:nvPr>
            <p:ph idx="1"/>
          </p:nvPr>
        </p:nvSpPr>
        <p:spPr>
          <a:xfrm>
            <a:off x="179512" y="980728"/>
            <a:ext cx="8964488" cy="5877272"/>
          </a:xfrm>
        </p:spPr>
        <p:txBody>
          <a:bodyPr>
            <a:noAutofit/>
          </a:bodyPr>
          <a:lstStyle/>
          <a:p>
            <a:pPr>
              <a:buNone/>
            </a:pPr>
            <a:r>
              <a:rPr lang="en-US" altLang="ja-JP" sz="1800" dirty="0" smtClean="0"/>
              <a:t>※</a:t>
            </a:r>
            <a:r>
              <a:rPr lang="ja-JP" altLang="en-US" sz="1800" dirty="0" smtClean="0"/>
              <a:t>事前に「起動方法」により起動状態としてから操作して下さい。</a:t>
            </a:r>
          </a:p>
          <a:p>
            <a:pPr>
              <a:buNone/>
            </a:pPr>
            <a:endParaRPr lang="ja-JP" altLang="en-US" sz="1800" dirty="0" smtClean="0"/>
          </a:p>
          <a:p>
            <a:pPr>
              <a:buNone/>
            </a:pPr>
            <a:r>
              <a:rPr lang="ja-JP" altLang="en-US" sz="1800" dirty="0" smtClean="0"/>
              <a:t>下記コマンドにより「コントローラ走行モード」に移行します。</a:t>
            </a:r>
          </a:p>
          <a:p>
            <a:pPr>
              <a:buNone/>
            </a:pPr>
            <a:r>
              <a:rPr lang="ja-JP" altLang="en-US" sz="1800" dirty="0" smtClean="0"/>
              <a:t>　</a:t>
            </a:r>
            <a:r>
              <a:rPr lang="en-US" altLang="ja-JP" sz="1800" dirty="0" err="1" smtClean="0"/>
              <a:t>roslaunch</a:t>
            </a:r>
            <a:r>
              <a:rPr lang="en-US" altLang="ja-JP" sz="1800" dirty="0" smtClean="0"/>
              <a:t> </a:t>
            </a:r>
            <a:r>
              <a:rPr lang="en-US" altLang="ja-JP" sz="1800" dirty="0" err="1" smtClean="0"/>
              <a:t>turtlebot_teleop</a:t>
            </a:r>
            <a:r>
              <a:rPr lang="en-US" altLang="ja-JP" sz="1800" dirty="0" smtClean="0"/>
              <a:t> </a:t>
            </a:r>
            <a:r>
              <a:rPr lang="en-US" altLang="ja-JP" sz="1800" dirty="0" err="1" smtClean="0"/>
              <a:t>joystick_teleop.launch</a:t>
            </a:r>
            <a:endParaRPr lang="ja-JP" altLang="en-US" sz="1800" dirty="0" smtClean="0"/>
          </a:p>
          <a:p>
            <a:pPr>
              <a:buNone/>
            </a:pPr>
            <a:r>
              <a:rPr lang="ja-JP" altLang="en-US" sz="1800" dirty="0" smtClean="0"/>
              <a:t>（</a:t>
            </a:r>
            <a:r>
              <a:rPr lang="en-US" altLang="ja-JP" sz="1800" dirty="0" smtClean="0"/>
              <a:t>※</a:t>
            </a:r>
            <a:r>
              <a:rPr lang="ja-JP" altLang="en-US" sz="1800" dirty="0" smtClean="0"/>
              <a:t>走行モードへの移行で、</a:t>
            </a:r>
            <a:r>
              <a:rPr lang="en-US" altLang="ja-JP" sz="1800" dirty="0" err="1" smtClean="0"/>
              <a:t>iRobot</a:t>
            </a:r>
            <a:r>
              <a:rPr lang="ja-JP" altLang="en-US" sz="1800" dirty="0" smtClean="0"/>
              <a:t>の</a:t>
            </a:r>
            <a:r>
              <a:rPr lang="en-US" altLang="ja-JP" sz="1800" dirty="0" smtClean="0"/>
              <a:t>3</a:t>
            </a:r>
            <a:r>
              <a:rPr lang="ja-JP" altLang="en-US" sz="1800" dirty="0" smtClean="0"/>
              <a:t>種の</a:t>
            </a:r>
            <a:r>
              <a:rPr lang="en-US" altLang="ja-JP" sz="1800" dirty="0" smtClean="0"/>
              <a:t>LED</a:t>
            </a:r>
            <a:r>
              <a:rPr lang="ja-JP" altLang="en-US" sz="1800" dirty="0" smtClean="0"/>
              <a:t>は消灯状態となります）</a:t>
            </a:r>
            <a:endParaRPr lang="ja-JP" altLang="en-US" sz="1800" dirty="0"/>
          </a:p>
        </p:txBody>
      </p:sp>
      <p:pic>
        <p:nvPicPr>
          <p:cNvPr id="4" name="Picture 4" descr="C:\Documents and Settings\h.nakamura\デスクトップ\TurtleBotマニュアル作成\image\SU16MH~4.PNG"/>
          <p:cNvPicPr>
            <a:picLocks noChangeAspect="1" noChangeArrowheads="1"/>
          </p:cNvPicPr>
          <p:nvPr/>
        </p:nvPicPr>
        <p:blipFill>
          <a:blip r:embed="rId2" cstate="print"/>
          <a:srcRect/>
          <a:stretch>
            <a:fillRect/>
          </a:stretch>
        </p:blipFill>
        <p:spPr bwMode="auto">
          <a:xfrm>
            <a:off x="467544" y="2708920"/>
            <a:ext cx="4927922" cy="390938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179512" y="188640"/>
            <a:ext cx="8964488" cy="6669360"/>
          </a:xfrm>
        </p:spPr>
        <p:txBody>
          <a:bodyPr>
            <a:noAutofit/>
          </a:bodyPr>
          <a:lstStyle/>
          <a:p>
            <a:pPr>
              <a:buNone/>
            </a:pPr>
            <a:r>
              <a:rPr lang="ja-JP" altLang="en-US" sz="1800" dirty="0" smtClean="0"/>
              <a:t>十字ボタンの上下左右を押す事によって下記図の動作をします。</a:t>
            </a:r>
            <a:endParaRPr lang="en-US" altLang="ja-JP" sz="1800" dirty="0" smtClean="0"/>
          </a:p>
          <a:p>
            <a:pPr>
              <a:buNone/>
            </a:pPr>
            <a:r>
              <a:rPr lang="ja-JP" altLang="en-US" sz="1800" dirty="0" smtClean="0"/>
              <a:t>但し、誤動作防止の為「</a:t>
            </a:r>
            <a:r>
              <a:rPr lang="en-US" altLang="ja-JP" sz="1800" dirty="0" smtClean="0"/>
              <a:t>5</a:t>
            </a:r>
            <a:r>
              <a:rPr lang="ja-JP" altLang="en-US" sz="1800" dirty="0" smtClean="0"/>
              <a:t>」を押しながらでないと操作できません。</a:t>
            </a:r>
            <a:endParaRPr lang="en-US" altLang="ja-JP" sz="1800" dirty="0" smtClean="0"/>
          </a:p>
          <a:p>
            <a:pPr>
              <a:buNone/>
            </a:pPr>
            <a:r>
              <a:rPr lang="en-US" altLang="ja-JP" sz="1800" dirty="0" smtClean="0"/>
              <a:t>※</a:t>
            </a:r>
            <a:r>
              <a:rPr lang="ja-JP" altLang="en-US" sz="1800" dirty="0" smtClean="0"/>
              <a:t>キーボード操作と違い、押した時間分走行します。</a:t>
            </a: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endParaRPr lang="en-US" altLang="ja-JP" sz="1800" dirty="0" smtClean="0"/>
          </a:p>
          <a:p>
            <a:pPr>
              <a:buNone/>
            </a:pPr>
            <a:r>
              <a:rPr lang="en-US" altLang="ja-JP" sz="1800" dirty="0" smtClean="0"/>
              <a:t>※</a:t>
            </a:r>
            <a:r>
              <a:rPr lang="ja-JP" altLang="en-US" sz="1800" dirty="0" smtClean="0"/>
              <a:t>コントローラーが反応しない場合は、次ページの確認を行って下さい。</a:t>
            </a:r>
            <a:endParaRPr lang="en-US" altLang="ja-JP" sz="1800" dirty="0" smtClean="0"/>
          </a:p>
          <a:p>
            <a:pPr>
              <a:buNone/>
            </a:pPr>
            <a:endParaRPr lang="en-US" altLang="ja-JP" sz="1800" dirty="0" smtClean="0"/>
          </a:p>
          <a:p>
            <a:pPr>
              <a:buNone/>
            </a:pPr>
            <a:r>
              <a:rPr lang="ja-JP" altLang="en-US" sz="1800" dirty="0" smtClean="0"/>
              <a:t>コントローラ走行モードを終了する場合はキーボードの</a:t>
            </a:r>
            <a:r>
              <a:rPr lang="en-US" altLang="ja-JP" sz="1800" dirty="0" err="1" smtClean="0"/>
              <a:t>Ctrl+C</a:t>
            </a:r>
            <a:r>
              <a:rPr lang="ja-JP" altLang="en-US" sz="1800" dirty="0" smtClean="0"/>
              <a:t>を押して下さい。</a:t>
            </a:r>
          </a:p>
        </p:txBody>
      </p:sp>
      <p:grpSp>
        <p:nvGrpSpPr>
          <p:cNvPr id="28" name="グループ化 27"/>
          <p:cNvGrpSpPr/>
          <p:nvPr/>
        </p:nvGrpSpPr>
        <p:grpSpPr>
          <a:xfrm>
            <a:off x="430763" y="1317104"/>
            <a:ext cx="8421261" cy="3048000"/>
            <a:chOff x="430763" y="692696"/>
            <a:chExt cx="8421261" cy="3048000"/>
          </a:xfrm>
        </p:grpSpPr>
        <p:grpSp>
          <p:nvGrpSpPr>
            <p:cNvPr id="25" name="グループ化 24"/>
            <p:cNvGrpSpPr/>
            <p:nvPr/>
          </p:nvGrpSpPr>
          <p:grpSpPr>
            <a:xfrm>
              <a:off x="430763" y="692696"/>
              <a:ext cx="4291449" cy="3048000"/>
              <a:chOff x="430763" y="692696"/>
              <a:chExt cx="4291449" cy="3048000"/>
            </a:xfrm>
          </p:grpSpPr>
          <p:pic>
            <p:nvPicPr>
              <p:cNvPr id="6146" name="Picture 2" descr="C:\Documents and Settings\h.nakamura\デスクトップ\TurtleBotマニュアル作成\image\DSC00093_small.jpg"/>
              <p:cNvPicPr>
                <a:picLocks noChangeAspect="1" noChangeArrowheads="1"/>
              </p:cNvPicPr>
              <p:nvPr/>
            </p:nvPicPr>
            <p:blipFill>
              <a:blip r:embed="rId2" cstate="print"/>
              <a:srcRect/>
              <a:stretch>
                <a:fillRect/>
              </a:stretch>
            </p:blipFill>
            <p:spPr bwMode="auto">
              <a:xfrm>
                <a:off x="539552" y="692696"/>
                <a:ext cx="4064000" cy="3048000"/>
              </a:xfrm>
              <a:prstGeom prst="rect">
                <a:avLst/>
              </a:prstGeom>
              <a:noFill/>
            </p:spPr>
          </p:pic>
          <p:sp>
            <p:nvSpPr>
              <p:cNvPr id="17" name="下矢印 16"/>
              <p:cNvSpPr/>
              <p:nvPr/>
            </p:nvSpPr>
            <p:spPr>
              <a:xfrm>
                <a:off x="2302004" y="3242680"/>
                <a:ext cx="484632"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rot="10800000">
                <a:off x="2249420" y="794408"/>
                <a:ext cx="484632"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環状矢印 18"/>
              <p:cNvSpPr/>
              <p:nvPr/>
            </p:nvSpPr>
            <p:spPr>
              <a:xfrm rot="5400000">
                <a:off x="3094092" y="1586496"/>
                <a:ext cx="978408" cy="978408"/>
              </a:xfrm>
              <a:prstGeom prst="circularArrow">
                <a:avLst>
                  <a:gd name="adj1" fmla="val 12500"/>
                  <a:gd name="adj2" fmla="val 1142319"/>
                  <a:gd name="adj3" fmla="val 20457681"/>
                  <a:gd name="adj4" fmla="val 10800000"/>
                  <a:gd name="adj5" fmla="val 188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環状矢印 19"/>
              <p:cNvSpPr/>
              <p:nvPr/>
            </p:nvSpPr>
            <p:spPr>
              <a:xfrm rot="5400000" flipV="1">
                <a:off x="931315" y="1589033"/>
                <a:ext cx="978408" cy="973334"/>
              </a:xfrm>
              <a:prstGeom prst="circularArrow">
                <a:avLst>
                  <a:gd name="adj1" fmla="val 12500"/>
                  <a:gd name="adj2" fmla="val 1142319"/>
                  <a:gd name="adj3" fmla="val 20457681"/>
                  <a:gd name="adj4" fmla="val 10800000"/>
                  <a:gd name="adj5" fmla="val 188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ボックス 20"/>
              <p:cNvSpPr txBox="1"/>
              <p:nvPr/>
            </p:nvSpPr>
            <p:spPr>
              <a:xfrm>
                <a:off x="1403648" y="866416"/>
                <a:ext cx="2146742" cy="307777"/>
              </a:xfrm>
              <a:prstGeom prst="rect">
                <a:avLst/>
              </a:prstGeom>
              <a:noFill/>
            </p:spPr>
            <p:txBody>
              <a:bodyPr wrap="none" rtlCol="0">
                <a:spAutoFit/>
              </a:bodyPr>
              <a:lstStyle/>
              <a:p>
                <a:pPr>
                  <a:buNone/>
                </a:pPr>
                <a:r>
                  <a:rPr lang="en-US" altLang="ja-JP" sz="1400" dirty="0" smtClean="0"/>
                  <a:t>[5]+[</a:t>
                </a:r>
                <a:r>
                  <a:rPr lang="ja-JP" altLang="en-US" sz="1400" dirty="0" smtClean="0"/>
                  <a:t>↑</a:t>
                </a:r>
                <a:r>
                  <a:rPr lang="en-US" altLang="ja-JP" sz="1400" dirty="0" smtClean="0"/>
                  <a:t>]</a:t>
                </a:r>
                <a:r>
                  <a:rPr lang="ja-JP" altLang="en-US" sz="1400" dirty="0" smtClean="0"/>
                  <a:t>ボタン押下で前進</a:t>
                </a:r>
              </a:p>
            </p:txBody>
          </p:sp>
          <p:sp>
            <p:nvSpPr>
              <p:cNvPr id="22" name="テキスト ボックス 21"/>
              <p:cNvSpPr txBox="1"/>
              <p:nvPr/>
            </p:nvSpPr>
            <p:spPr>
              <a:xfrm>
                <a:off x="1475656" y="3242680"/>
                <a:ext cx="2146742" cy="307777"/>
              </a:xfrm>
              <a:prstGeom prst="rect">
                <a:avLst/>
              </a:prstGeom>
              <a:noFill/>
            </p:spPr>
            <p:txBody>
              <a:bodyPr wrap="none" rtlCol="0">
                <a:spAutoFit/>
              </a:bodyPr>
              <a:lstStyle/>
              <a:p>
                <a:pPr>
                  <a:buNone/>
                </a:pPr>
                <a:r>
                  <a:rPr lang="en-US" altLang="ja-JP" sz="1400" dirty="0" smtClean="0"/>
                  <a:t>[5]+[</a:t>
                </a:r>
                <a:r>
                  <a:rPr lang="ja-JP" altLang="en-US" sz="1400" dirty="0" smtClean="0"/>
                  <a:t>↓</a:t>
                </a:r>
                <a:r>
                  <a:rPr lang="en-US" altLang="ja-JP" sz="1400" dirty="0" smtClean="0"/>
                  <a:t>]</a:t>
                </a:r>
                <a:r>
                  <a:rPr lang="ja-JP" altLang="en-US" sz="1400" dirty="0" smtClean="0"/>
                  <a:t>ボタン押下で後退</a:t>
                </a:r>
              </a:p>
            </p:txBody>
          </p:sp>
          <p:sp>
            <p:nvSpPr>
              <p:cNvPr id="23" name="テキスト ボックス 22"/>
              <p:cNvSpPr txBox="1"/>
              <p:nvPr/>
            </p:nvSpPr>
            <p:spPr>
              <a:xfrm>
                <a:off x="3203848" y="1802520"/>
                <a:ext cx="1518364" cy="523220"/>
              </a:xfrm>
              <a:prstGeom prst="rect">
                <a:avLst/>
              </a:prstGeom>
              <a:noFill/>
            </p:spPr>
            <p:txBody>
              <a:bodyPr wrap="none" rtlCol="0">
                <a:spAutoFit/>
              </a:bodyPr>
              <a:lstStyle/>
              <a:p>
                <a:pPr>
                  <a:buNone/>
                </a:pPr>
                <a:r>
                  <a:rPr lang="en-US" altLang="ja-JP" sz="1400" dirty="0" smtClean="0"/>
                  <a:t>[5]+[</a:t>
                </a:r>
                <a:r>
                  <a:rPr lang="ja-JP" altLang="en-US" sz="1400" dirty="0" smtClean="0"/>
                  <a:t>→</a:t>
                </a:r>
                <a:r>
                  <a:rPr lang="en-US" altLang="ja-JP" sz="1400" dirty="0" smtClean="0"/>
                  <a:t>]</a:t>
                </a:r>
                <a:r>
                  <a:rPr lang="ja-JP" altLang="en-US" sz="1400" dirty="0" smtClean="0"/>
                  <a:t>ボタンで</a:t>
                </a:r>
                <a:endParaRPr lang="en-US" altLang="ja-JP" sz="1400" dirty="0" smtClean="0"/>
              </a:p>
              <a:p>
                <a:pPr>
                  <a:buNone/>
                </a:pPr>
                <a:r>
                  <a:rPr lang="ja-JP" altLang="en-US" sz="1400" dirty="0" smtClean="0"/>
                  <a:t>時計回りに回転</a:t>
                </a:r>
              </a:p>
            </p:txBody>
          </p:sp>
          <p:sp>
            <p:nvSpPr>
              <p:cNvPr id="24" name="テキスト ボックス 23"/>
              <p:cNvSpPr txBox="1"/>
              <p:nvPr/>
            </p:nvSpPr>
            <p:spPr>
              <a:xfrm>
                <a:off x="430763" y="1783356"/>
                <a:ext cx="1620957" cy="523220"/>
              </a:xfrm>
              <a:prstGeom prst="rect">
                <a:avLst/>
              </a:prstGeom>
              <a:noFill/>
            </p:spPr>
            <p:txBody>
              <a:bodyPr wrap="none" rtlCol="0">
                <a:spAutoFit/>
              </a:bodyPr>
              <a:lstStyle/>
              <a:p>
                <a:pPr>
                  <a:buNone/>
                </a:pPr>
                <a:r>
                  <a:rPr lang="en-US" altLang="ja-JP" sz="1400" dirty="0" smtClean="0"/>
                  <a:t>[5]+[</a:t>
                </a:r>
                <a:r>
                  <a:rPr lang="ja-JP" altLang="en-US" sz="1400" dirty="0" smtClean="0"/>
                  <a:t>←</a:t>
                </a:r>
                <a:r>
                  <a:rPr lang="en-US" altLang="ja-JP" sz="1400" dirty="0" smtClean="0"/>
                  <a:t>]</a:t>
                </a:r>
                <a:r>
                  <a:rPr lang="ja-JP" altLang="en-US" sz="1400" dirty="0" smtClean="0"/>
                  <a:t>ボタンで</a:t>
                </a:r>
                <a:endParaRPr lang="en-US" altLang="ja-JP" sz="1400" dirty="0" smtClean="0"/>
              </a:p>
              <a:p>
                <a:pPr>
                  <a:buNone/>
                </a:pPr>
                <a:r>
                  <a:rPr lang="ja-JP" altLang="en-US" sz="1400" dirty="0" smtClean="0"/>
                  <a:t>反時計回りに回転</a:t>
                </a:r>
              </a:p>
            </p:txBody>
          </p:sp>
        </p:grpSp>
        <p:pic>
          <p:nvPicPr>
            <p:cNvPr id="6147" name="Picture 3" descr="C:\Documents and Settings\h.nakamura\デスクトップ\TurtleBotマニュアル作成\image\DSC00096_small.jpg"/>
            <p:cNvPicPr>
              <a:picLocks noChangeAspect="1" noChangeArrowheads="1"/>
            </p:cNvPicPr>
            <p:nvPr/>
          </p:nvPicPr>
          <p:blipFill>
            <a:blip r:embed="rId3" cstate="print"/>
            <a:srcRect/>
            <a:stretch>
              <a:fillRect/>
            </a:stretch>
          </p:blipFill>
          <p:spPr bwMode="auto">
            <a:xfrm>
              <a:off x="4788024" y="692696"/>
              <a:ext cx="4064000" cy="3048000"/>
            </a:xfrm>
            <a:prstGeom prst="rect">
              <a:avLst/>
            </a:prstGeom>
            <a:noFill/>
          </p:spPr>
        </p:pic>
        <p:sp>
          <p:nvSpPr>
            <p:cNvPr id="26" name="テキスト ボックス 25"/>
            <p:cNvSpPr txBox="1"/>
            <p:nvPr/>
          </p:nvSpPr>
          <p:spPr>
            <a:xfrm>
              <a:off x="6156176" y="2996952"/>
              <a:ext cx="1800493" cy="523220"/>
            </a:xfrm>
            <a:prstGeom prst="rect">
              <a:avLst/>
            </a:prstGeom>
            <a:noFill/>
          </p:spPr>
          <p:txBody>
            <a:bodyPr wrap="none" rtlCol="0">
              <a:spAutoFit/>
            </a:bodyPr>
            <a:lstStyle/>
            <a:p>
              <a:pPr>
                <a:buNone/>
              </a:pPr>
              <a:r>
                <a:rPr lang="ja-JP" altLang="en-US" sz="1400" dirty="0" smtClean="0"/>
                <a:t>操作は全て「</a:t>
              </a:r>
              <a:r>
                <a:rPr lang="en-US" altLang="ja-JP" sz="1400" dirty="0" smtClean="0"/>
                <a:t>5</a:t>
              </a:r>
              <a:r>
                <a:rPr lang="ja-JP" altLang="en-US" sz="1400" dirty="0" smtClean="0"/>
                <a:t>」を</a:t>
              </a:r>
              <a:endParaRPr lang="en-US" altLang="ja-JP" sz="1400" dirty="0" smtClean="0"/>
            </a:p>
            <a:p>
              <a:pPr>
                <a:buNone/>
              </a:pPr>
              <a:r>
                <a:rPr lang="ja-JP" altLang="en-US" sz="1400" dirty="0" smtClean="0"/>
                <a:t>押しながら操作する</a:t>
              </a:r>
            </a:p>
          </p:txBody>
        </p:sp>
        <p:sp>
          <p:nvSpPr>
            <p:cNvPr id="27" name="円/楕円 26"/>
            <p:cNvSpPr/>
            <p:nvPr/>
          </p:nvSpPr>
          <p:spPr>
            <a:xfrm>
              <a:off x="6660232" y="2276872"/>
              <a:ext cx="720080"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6149" name="Picture 5" descr="C:\Documents and Settings\h.nakamura\デスクトップ\TurtleBotマニュアル作成\image\SBFZDK~D.PNG"/>
          <p:cNvPicPr>
            <a:picLocks noChangeAspect="1" noChangeArrowheads="1"/>
          </p:cNvPicPr>
          <p:nvPr/>
        </p:nvPicPr>
        <p:blipFill>
          <a:blip r:embed="rId4" cstate="print"/>
          <a:srcRect/>
          <a:stretch>
            <a:fillRect/>
          </a:stretch>
        </p:blipFill>
        <p:spPr bwMode="auto">
          <a:xfrm>
            <a:off x="467544" y="5532696"/>
            <a:ext cx="5373688" cy="120867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ひらめき">
  <a:themeElements>
    <a:clrScheme name="エコロジー">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ひらめき">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ひらめき">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621</TotalTime>
  <Words>934</Words>
  <Application>Microsoft Office PowerPoint</Application>
  <PresentationFormat>画面に合わせる (4:3)</PresentationFormat>
  <Paragraphs>251</Paragraphs>
  <Slides>16</Slides>
  <Notes>0</Notes>
  <HiddenSlides>0</HiddenSlides>
  <MMClips>0</MMClips>
  <ScaleCrop>false</ScaleCrop>
  <HeadingPairs>
    <vt:vector size="4" baseType="variant">
      <vt:variant>
        <vt:lpstr>テーマ</vt:lpstr>
      </vt:variant>
      <vt:variant>
        <vt:i4>1</vt:i4>
      </vt:variant>
      <vt:variant>
        <vt:lpstr>スライド タイトル</vt:lpstr>
      </vt:variant>
      <vt:variant>
        <vt:i4>16</vt:i4>
      </vt:variant>
    </vt:vector>
  </HeadingPairs>
  <TitlesOfParts>
    <vt:vector size="17" baseType="lpstr">
      <vt:lpstr>ひらめき</vt:lpstr>
      <vt:lpstr>TurtleBot動作マニュアル</vt:lpstr>
      <vt:lpstr>使用機材</vt:lpstr>
      <vt:lpstr>TurtleBot(iRobot)の充電</vt:lpstr>
      <vt:lpstr>機器の接続</vt:lpstr>
      <vt:lpstr>起動方法</vt:lpstr>
      <vt:lpstr>キーボード操作</vt:lpstr>
      <vt:lpstr>スライド 7</vt:lpstr>
      <vt:lpstr>コントローラ操作</vt:lpstr>
      <vt:lpstr>スライド 9</vt:lpstr>
      <vt:lpstr>スライド 10</vt:lpstr>
      <vt:lpstr>スライド 11</vt:lpstr>
      <vt:lpstr>音自動追尾走行</vt:lpstr>
      <vt:lpstr>スライド 13</vt:lpstr>
      <vt:lpstr>終了方法</vt:lpstr>
      <vt:lpstr>簡易手順</vt:lpstr>
      <vt:lpstr>トラブルシューティング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TurtleBot動作マニュアル</dc:title>
  <cp:lastModifiedBy>h.nakamura</cp:lastModifiedBy>
  <cp:revision>172</cp:revision>
  <dcterms:modified xsi:type="dcterms:W3CDTF">2012-01-12T04:42:23Z</dcterms:modified>
</cp:coreProperties>
</file>